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9" r:id="rId3"/>
    <p:sldId id="260" r:id="rId4"/>
    <p:sldId id="261" r:id="rId5"/>
    <p:sldId id="262" r:id="rId6"/>
    <p:sldId id="263" r:id="rId7"/>
    <p:sldId id="264" r:id="rId8"/>
    <p:sldId id="265" r:id="rId9"/>
    <p:sldId id="273" r:id="rId10"/>
    <p:sldId id="330" r:id="rId11"/>
    <p:sldId id="275" r:id="rId12"/>
    <p:sldId id="276" r:id="rId13"/>
    <p:sldId id="268" r:id="rId14"/>
    <p:sldId id="271"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2" r:id="rId28"/>
    <p:sldId id="293" r:id="rId29"/>
    <p:sldId id="294" r:id="rId30"/>
    <p:sldId id="295" r:id="rId31"/>
    <p:sldId id="296" r:id="rId32"/>
    <p:sldId id="297" r:id="rId33"/>
    <p:sldId id="298" r:id="rId34"/>
    <p:sldId id="299" r:id="rId35"/>
    <p:sldId id="300" r:id="rId36"/>
    <p:sldId id="303" r:id="rId37"/>
    <p:sldId id="304" r:id="rId38"/>
    <p:sldId id="305" r:id="rId39"/>
    <p:sldId id="306" r:id="rId40"/>
    <p:sldId id="307" r:id="rId41"/>
    <p:sldId id="308" r:id="rId42"/>
    <p:sldId id="309" r:id="rId43"/>
    <p:sldId id="310" r:id="rId44"/>
    <p:sldId id="311" r:id="rId45"/>
    <p:sldId id="316" r:id="rId46"/>
    <p:sldId id="320" r:id="rId47"/>
    <p:sldId id="322" r:id="rId48"/>
    <p:sldId id="323" r:id="rId49"/>
    <p:sldId id="324" r:id="rId50"/>
    <p:sldId id="325" r:id="rId51"/>
    <p:sldId id="326" r:id="rId52"/>
    <p:sldId id="319" r:id="rId53"/>
    <p:sldId id="327" r:id="rId54"/>
    <p:sldId id="328" r:id="rId55"/>
    <p:sldId id="329" r:id="rId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snapToGrid="0">
      <p:cViewPr varScale="1">
        <p:scale>
          <a:sx n="53" d="100"/>
          <a:sy n="53" d="100"/>
        </p:scale>
        <p:origin x="7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469900">
              <a:spcBef>
                <a:spcPts val="0"/>
              </a:spcBef>
              <a:buSzTx/>
              <a:buNone/>
              <a:defRPr sz="8500" spc="-170">
                <a:latin typeface="Helvetica Neue Medium"/>
                <a:ea typeface="Helvetica Neue Medium"/>
                <a:cs typeface="Helvetica Neue Medium"/>
                <a:sym typeface="Helvetica Neue Medium"/>
              </a:defRPr>
            </a:lvl2pPr>
            <a:lvl3pPr marL="638923" indent="-469900">
              <a:spcBef>
                <a:spcPts val="0"/>
              </a:spcBef>
              <a:buSzTx/>
              <a:buNone/>
              <a:defRPr sz="8500" spc="-170">
                <a:latin typeface="Helvetica Neue Medium"/>
                <a:ea typeface="Helvetica Neue Medium"/>
                <a:cs typeface="Helvetica Neue Medium"/>
                <a:sym typeface="Helvetica Neue Medium"/>
              </a:defRPr>
            </a:lvl3pPr>
            <a:lvl4pPr marL="638923" indent="-469900">
              <a:spcBef>
                <a:spcPts val="0"/>
              </a:spcBef>
              <a:buSzTx/>
              <a:buNone/>
              <a:defRPr sz="8500" spc="-170">
                <a:latin typeface="Helvetica Neue Medium"/>
                <a:ea typeface="Helvetica Neue Medium"/>
                <a:cs typeface="Helvetica Neue Medium"/>
                <a:sym typeface="Helvetica Neue Medium"/>
              </a:defRPr>
            </a:lvl4pPr>
            <a:lvl5pPr marL="638923" indent="-469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13"/>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14"/>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15"/>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13"/>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13"/>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13"/>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14"/>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0" defTabSz="825500">
              <a:lnSpc>
                <a:spcPct val="100000"/>
              </a:lnSpc>
              <a:spcBef>
                <a:spcPts val="1800"/>
              </a:spcBef>
              <a:buSzTx/>
              <a:buNone/>
              <a:defRPr sz="5500" spc="-55"/>
            </a:lvl2pPr>
            <a:lvl3pPr marL="0" indent="0" defTabSz="825500">
              <a:lnSpc>
                <a:spcPct val="100000"/>
              </a:lnSpc>
              <a:spcBef>
                <a:spcPts val="1800"/>
              </a:spcBef>
              <a:buSzTx/>
              <a:buNone/>
              <a:defRPr sz="5500" spc="-55"/>
            </a:lvl3pPr>
            <a:lvl4pPr marL="0" indent="0" defTabSz="825500">
              <a:lnSpc>
                <a:spcPct val="100000"/>
              </a:lnSpc>
              <a:spcBef>
                <a:spcPts val="1800"/>
              </a:spcBef>
              <a:buSzTx/>
              <a:buNone/>
              <a:defRPr sz="5500" spc="-55"/>
            </a:lvl4pPr>
            <a:lvl5pPr marL="0" indent="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8.ti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5.tif"/></Relationships>
</file>

<file path=ppt/slides/_rels/slide14.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tif"/></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tonybrook.edu" TargetMode="External"/><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im_Berners-Lee" TargetMode="External"/><Relationship Id="rId2" Type="http://schemas.openxmlformats.org/officeDocument/2006/relationships/image" Target="../media/image25.ti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31.tif"/><Relationship Id="rId3" Type="http://schemas.openxmlformats.org/officeDocument/2006/relationships/image" Target="../media/image27.png"/><Relationship Id="rId7" Type="http://schemas.openxmlformats.org/officeDocument/2006/relationships/image" Target="../media/image30.tif"/><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23.tif"/><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ti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ti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hyperlink" Target="https://httpbin.org/post"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jsonlint.com" TargetMode="Externa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hyperlink" Target="https://code.visualstudio.com/download" TargetMode="Externa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hyperlink" Target="https://jsfiddle.net/" TargetMode="External"/><Relationship Id="rId4" Type="http://schemas.openxmlformats.org/officeDocument/2006/relationships/image" Target="../media/image43.tif"/></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7.tif"/></Relationships>
</file>

<file path=ppt/slides/_rels/slide41.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hyperlink" Target="https://www.w3schools.com/css/default.asp"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oadmap.sh/frontend" TargetMode="Externa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Flask_(web_framework)" TargetMode="External"/><Relationship Id="rId2" Type="http://schemas.openxmlformats.org/officeDocument/2006/relationships/image" Target="../media/image57.tif"/><Relationship Id="rId1" Type="http://schemas.openxmlformats.org/officeDocument/2006/relationships/slideLayout" Target="../slideLayouts/slideLayout8.xml"/><Relationship Id="rId4" Type="http://schemas.openxmlformats.org/officeDocument/2006/relationships/hyperlink" Target="https://shell.cloud.google.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shell.cloud.google.com/" TargetMode="External"/><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www.coursera.org/projects/python-flask" TargetMode="External"/><Relationship Id="rId2" Type="http://schemas.openxmlformats.org/officeDocument/2006/relationships/hyperlink" Target="https://blog.miguelgrinberg.com/post/the-flask-mega-tutorial-part-i-hello-world" TargetMode="External"/><Relationship Id="rId1" Type="http://schemas.openxmlformats.org/officeDocument/2006/relationships/slideLayout" Target="../slideLayouts/slideLayout9.xml"/><Relationship Id="rId4" Type="http://schemas.openxmlformats.org/officeDocument/2006/relationships/hyperlink" Target="https://www.udemy.com/course/python-flask-for-beginn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ti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ants Williams, PhD, RN"/>
          <p:cNvSpPr txBox="1">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Hants Williams, PhD, RN</a:t>
            </a:r>
          </a:p>
        </p:txBody>
      </p:sp>
      <p:sp>
        <p:nvSpPr>
          <p:cNvPr id="152" name="Frontend p1"/>
          <p:cNvSpPr txBox="1">
            <a:spLocks noGrp="1"/>
          </p:cNvSpPr>
          <p:nvPr>
            <p:ph type="title"/>
          </p:nvPr>
        </p:nvSpPr>
        <p:spPr>
          <a:prstGeom prst="rect">
            <a:avLst/>
          </a:prstGeom>
        </p:spPr>
        <p:txBody>
          <a:bodyPr/>
          <a:lstStyle/>
          <a:p>
            <a:r>
              <a:rPr lang="en-US" dirty="0"/>
              <a:t>Programming </a:t>
            </a:r>
            <a:endParaRPr dirty="0"/>
          </a:p>
        </p:txBody>
      </p:sp>
      <p:sp>
        <p:nvSpPr>
          <p:cNvPr id="2" name="Text Placeholder 1">
            <a:extLst>
              <a:ext uri="{FF2B5EF4-FFF2-40B4-BE49-F238E27FC236}">
                <a16:creationId xmlns:a16="http://schemas.microsoft.com/office/drawing/2014/main" id="{1E15BFA0-D95A-9031-3169-3AD0B2851B19}"/>
              </a:ext>
            </a:extLst>
          </p:cNvPr>
          <p:cNvSpPr>
            <a:spLocks noGrp="1"/>
          </p:cNvSpPr>
          <p:nvPr>
            <p:ph type="body" sz="quarter" idx="1"/>
          </p:nvPr>
        </p:nvSpPr>
        <p:spPr/>
        <p:txBody>
          <a:bodyPr/>
          <a:lstStyle/>
          <a:p>
            <a:r>
              <a:rPr lang="en-US" dirty="0"/>
              <a:t>Frontend and Backend:</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stretch>
            <a:fillRect/>
          </a:stretch>
        </p:blipFill>
        <p:spPr>
          <a:xfrm>
            <a:off x="1320965" y="1302613"/>
            <a:ext cx="20187181" cy="11110774"/>
          </a:xfrm>
          <a:prstGeom prst="rect">
            <a:avLst/>
          </a:prstGeom>
          <a:ln w="12700">
            <a:miter lim="400000"/>
          </a:ln>
        </p:spPr>
      </p:pic>
      <p:sp>
        <p:nvSpPr>
          <p:cNvPr id="233" name="Arrow"/>
          <p:cNvSpPr/>
          <p:nvPr/>
        </p:nvSpPr>
        <p:spPr>
          <a:xfrm rot="5401987">
            <a:off x="-4108371" y="6007734"/>
            <a:ext cx="9564933" cy="1281056"/>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4" name="Arrow"/>
          <p:cNvSpPr/>
          <p:nvPr/>
        </p:nvSpPr>
        <p:spPr>
          <a:xfrm rot="16199954">
            <a:off x="17733101" y="5839902"/>
            <a:ext cx="9564932" cy="1281055"/>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2" name="Image" descr="Image">
            <a:extLst>
              <a:ext uri="{FF2B5EF4-FFF2-40B4-BE49-F238E27FC236}">
                <a16:creationId xmlns:a16="http://schemas.microsoft.com/office/drawing/2014/main" id="{C72A0FE9-A194-E73A-9F5E-037B63BA63BC}"/>
              </a:ext>
            </a:extLst>
          </p:cNvPr>
          <p:cNvPicPr>
            <a:picLocks noChangeAspect="1"/>
          </p:cNvPicPr>
          <p:nvPr/>
        </p:nvPicPr>
        <p:blipFill>
          <a:blip r:embed="rId3"/>
          <a:stretch>
            <a:fillRect/>
          </a:stretch>
        </p:blipFill>
        <p:spPr>
          <a:xfrm>
            <a:off x="10441918" y="4699323"/>
            <a:ext cx="4359931" cy="4317354"/>
          </a:xfrm>
          <a:prstGeom prst="rect">
            <a:avLst/>
          </a:prstGeom>
          <a:ln w="12700">
            <a:miter lim="400000"/>
          </a:ln>
        </p:spPr>
      </p:pic>
    </p:spTree>
    <p:extLst>
      <p:ext uri="{BB962C8B-B14F-4D97-AF65-F5344CB8AC3E}">
        <p14:creationId xmlns:p14="http://schemas.microsoft.com/office/powerpoint/2010/main" val="34011300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stretch>
            <a:fillRect/>
          </a:stretch>
        </p:blipFill>
        <p:spPr>
          <a:xfrm>
            <a:off x="14019713" y="760182"/>
            <a:ext cx="9472464" cy="12195636"/>
          </a:xfrm>
          <a:prstGeom prst="rect">
            <a:avLst/>
          </a:prstGeom>
          <a:ln w="12700">
            <a:miter lim="400000"/>
          </a:ln>
        </p:spPr>
      </p:pic>
      <p:pic>
        <p:nvPicPr>
          <p:cNvPr id="242" name="Screen Shot 2022-02-22 at 9.31.02 AM.png" descr="Screen Shot 2022-02-22 at 9.31.02 AM.png"/>
          <p:cNvPicPr>
            <a:picLocks noChangeAspect="1"/>
          </p:cNvPicPr>
          <p:nvPr/>
        </p:nvPicPr>
        <p:blipFill>
          <a:blip r:embed="rId3"/>
          <a:stretch>
            <a:fillRect/>
          </a:stretch>
        </p:blipFill>
        <p:spPr>
          <a:xfrm>
            <a:off x="589111" y="5298457"/>
            <a:ext cx="11683314" cy="1739569"/>
          </a:xfrm>
          <a:prstGeom prst="rect">
            <a:avLst/>
          </a:prstGeom>
          <a:ln w="12700">
            <a:miter lim="400000"/>
          </a:ln>
        </p:spPr>
      </p:pic>
      <p:sp>
        <p:nvSpPr>
          <p:cNvPr id="2" name="Metadata">
            <a:extLst>
              <a:ext uri="{FF2B5EF4-FFF2-40B4-BE49-F238E27FC236}">
                <a16:creationId xmlns:a16="http://schemas.microsoft.com/office/drawing/2014/main" id="{630B8429-D51B-DFEC-518E-17FA6989F6EC}"/>
              </a:ext>
            </a:extLst>
          </p:cNvPr>
          <p:cNvSpPr txBox="1"/>
          <p:nvPr/>
        </p:nvSpPr>
        <p:spPr>
          <a:xfrm>
            <a:off x="3344800" y="2515526"/>
            <a:ext cx="9470541"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lang="en-US" dirty="0"/>
              <a:t>Types of applications:</a:t>
            </a:r>
            <a:endParaRPr dirty="0"/>
          </a:p>
        </p:txBody>
      </p:sp>
      <p:sp>
        <p:nvSpPr>
          <p:cNvPr id="3" name="Metadata">
            <a:extLst>
              <a:ext uri="{FF2B5EF4-FFF2-40B4-BE49-F238E27FC236}">
                <a16:creationId xmlns:a16="http://schemas.microsoft.com/office/drawing/2014/main" id="{D514BB6E-BE7B-CA65-ECE9-7AAAF1159EB1}"/>
              </a:ext>
            </a:extLst>
          </p:cNvPr>
          <p:cNvSpPr txBox="1"/>
          <p:nvPr/>
        </p:nvSpPr>
        <p:spPr>
          <a:xfrm>
            <a:off x="822496" y="7676781"/>
            <a:ext cx="11671465"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lang="en-US" dirty="0">
                <a:solidFill>
                  <a:schemeClr val="tx1"/>
                </a:solidFill>
              </a:rPr>
              <a:t>:80 </a:t>
            </a:r>
            <a:r>
              <a:rPr lang="en-US" dirty="0">
                <a:solidFill>
                  <a:schemeClr val="tx1"/>
                </a:solidFill>
                <a:sym typeface="Wingdings" pitchFamily="2" charset="2"/>
              </a:rPr>
              <a:t> Non-secure web app</a:t>
            </a:r>
            <a:endParaRPr dirty="0">
              <a:solidFill>
                <a:schemeClr val="tx1"/>
              </a:solidFill>
            </a:endParaRPr>
          </a:p>
        </p:txBody>
      </p:sp>
      <p:sp>
        <p:nvSpPr>
          <p:cNvPr id="4" name="Metadata">
            <a:extLst>
              <a:ext uri="{FF2B5EF4-FFF2-40B4-BE49-F238E27FC236}">
                <a16:creationId xmlns:a16="http://schemas.microsoft.com/office/drawing/2014/main" id="{7E792F34-433F-982D-1A95-6A6A9A270350}"/>
              </a:ext>
            </a:extLst>
          </p:cNvPr>
          <p:cNvSpPr txBox="1"/>
          <p:nvPr/>
        </p:nvSpPr>
        <p:spPr>
          <a:xfrm>
            <a:off x="820572" y="9081839"/>
            <a:ext cx="10158230"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lang="en-US" dirty="0">
                <a:solidFill>
                  <a:schemeClr val="tx1"/>
                </a:solidFill>
              </a:rPr>
              <a:t>:443 </a:t>
            </a:r>
            <a:r>
              <a:rPr lang="en-US" dirty="0">
                <a:solidFill>
                  <a:schemeClr val="tx1"/>
                </a:solidFill>
                <a:sym typeface="Wingdings" pitchFamily="2" charset="2"/>
              </a:rPr>
              <a:t> Secure web app</a:t>
            </a:r>
            <a:endParaRPr dirty="0">
              <a:solidFill>
                <a:schemeClr val="tx1"/>
              </a:solidFill>
            </a:endParaRPr>
          </a:p>
        </p:txBody>
      </p:sp>
      <p:sp>
        <p:nvSpPr>
          <p:cNvPr id="5" name="Metadata">
            <a:extLst>
              <a:ext uri="{FF2B5EF4-FFF2-40B4-BE49-F238E27FC236}">
                <a16:creationId xmlns:a16="http://schemas.microsoft.com/office/drawing/2014/main" id="{22F2E6F6-A310-BF5F-E7A0-3322AB937C1E}"/>
              </a:ext>
            </a:extLst>
          </p:cNvPr>
          <p:cNvSpPr txBox="1"/>
          <p:nvPr/>
        </p:nvSpPr>
        <p:spPr>
          <a:xfrm>
            <a:off x="820572" y="10610205"/>
            <a:ext cx="5368457"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lang="en-US" dirty="0">
                <a:solidFill>
                  <a:schemeClr val="tx1"/>
                </a:solidFill>
              </a:rPr>
              <a:t>:25 </a:t>
            </a:r>
            <a:r>
              <a:rPr lang="en-US" dirty="0">
                <a:solidFill>
                  <a:schemeClr val="tx1"/>
                </a:solidFill>
                <a:sym typeface="Wingdings" pitchFamily="2" charset="2"/>
              </a:rPr>
              <a:t> Email </a:t>
            </a:r>
            <a:endParaRPr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Screen Shot 2022-02-22 at 9.30.04 AM.png" descr="Screen Shot 2022-02-22 at 9.30.04 AM.png"/>
          <p:cNvPicPr>
            <a:picLocks noChangeAspect="1"/>
          </p:cNvPicPr>
          <p:nvPr/>
        </p:nvPicPr>
        <p:blipFill>
          <a:blip r:embed="rId2"/>
          <a:stretch>
            <a:fillRect/>
          </a:stretch>
        </p:blipFill>
        <p:spPr>
          <a:xfrm>
            <a:off x="2299932" y="1738323"/>
            <a:ext cx="8358810" cy="7061754"/>
          </a:xfrm>
          <a:prstGeom prst="rect">
            <a:avLst/>
          </a:prstGeom>
          <a:ln w="12700">
            <a:miter lim="400000"/>
          </a:ln>
        </p:spPr>
      </p:pic>
      <p:pic>
        <p:nvPicPr>
          <p:cNvPr id="245" name="Screen Shot 2022-02-22 at 9.30.19 AM.png" descr="Screen Shot 2022-02-22 at 9.30.19 AM.png"/>
          <p:cNvPicPr>
            <a:picLocks noChangeAspect="1"/>
          </p:cNvPicPr>
          <p:nvPr/>
        </p:nvPicPr>
        <p:blipFill>
          <a:blip r:embed="rId3"/>
          <a:stretch>
            <a:fillRect/>
          </a:stretch>
        </p:blipFill>
        <p:spPr>
          <a:xfrm>
            <a:off x="11165609" y="1660782"/>
            <a:ext cx="10203075" cy="10073375"/>
          </a:xfrm>
          <a:prstGeom prst="rect">
            <a:avLst/>
          </a:prstGeom>
          <a:ln w="12700">
            <a:miter lim="400000"/>
          </a:ln>
        </p:spPr>
      </p:pic>
      <p:sp>
        <p:nvSpPr>
          <p:cNvPr id="246" name="https://secbot.com/docs/ports/common-ports"/>
          <p:cNvSpPr txBox="1"/>
          <p:nvPr/>
        </p:nvSpPr>
        <p:spPr>
          <a:xfrm>
            <a:off x="115874" y="12714484"/>
            <a:ext cx="12726925"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https://secbot.com/docs/ports/common-ports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Screenshot 2023-02-21 at 8.12.35 AM.png" descr="Screenshot 2023-02-21 at 8.12.35 AM.png"/>
          <p:cNvPicPr>
            <a:picLocks noChangeAspect="1"/>
          </p:cNvPicPr>
          <p:nvPr/>
        </p:nvPicPr>
        <p:blipFill>
          <a:blip r:embed="rId2"/>
          <a:srcRect l="47132" t="18840"/>
          <a:stretch>
            <a:fillRect/>
          </a:stretch>
        </p:blipFill>
        <p:spPr>
          <a:xfrm>
            <a:off x="9368495" y="7836232"/>
            <a:ext cx="8660093" cy="4807490"/>
          </a:xfrm>
          <a:prstGeom prst="rect">
            <a:avLst/>
          </a:prstGeom>
          <a:ln w="12700">
            <a:miter lim="400000"/>
          </a:ln>
        </p:spPr>
      </p:pic>
      <p:sp>
        <p:nvSpPr>
          <p:cNvPr id="211" name="Both TCP and UDP help in converting the data into smaller units referred to as units.…"/>
          <p:cNvSpPr txBox="1"/>
          <p:nvPr/>
        </p:nvSpPr>
        <p:spPr>
          <a:xfrm>
            <a:off x="1393158" y="8185538"/>
            <a:ext cx="6758735" cy="4519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457200">
              <a:lnSpc>
                <a:spcPct val="100000"/>
              </a:lnSpc>
              <a:spcBef>
                <a:spcPts val="0"/>
              </a:spcBef>
              <a:defRPr sz="4100" i="1">
                <a:solidFill>
                  <a:srgbClr val="292929"/>
                </a:solidFill>
                <a:latin typeface="Arial"/>
                <a:ea typeface="Arial"/>
                <a:cs typeface="Arial"/>
                <a:sym typeface="Arial"/>
              </a:defRPr>
            </a:pPr>
            <a:r>
              <a:rPr lang="en-US" b="1" dirty="0"/>
              <a:t>TCP</a:t>
            </a:r>
            <a:r>
              <a:rPr lang="en-US" dirty="0"/>
              <a:t>: Establishes connection between client/server before sending data </a:t>
            </a:r>
          </a:p>
          <a:p>
            <a:pPr defTabSz="457200">
              <a:lnSpc>
                <a:spcPct val="100000"/>
              </a:lnSpc>
              <a:spcBef>
                <a:spcPts val="0"/>
              </a:spcBef>
              <a:defRPr sz="4100" i="1">
                <a:solidFill>
                  <a:srgbClr val="292929"/>
                </a:solidFill>
                <a:latin typeface="Arial"/>
                <a:ea typeface="Arial"/>
                <a:cs typeface="Arial"/>
                <a:sym typeface="Arial"/>
              </a:defRPr>
            </a:pPr>
            <a:endParaRPr lang="en-US" dirty="0"/>
          </a:p>
          <a:p>
            <a:pPr defTabSz="457200">
              <a:lnSpc>
                <a:spcPct val="100000"/>
              </a:lnSpc>
              <a:spcBef>
                <a:spcPts val="0"/>
              </a:spcBef>
              <a:defRPr sz="4100" i="1">
                <a:solidFill>
                  <a:srgbClr val="292929"/>
                </a:solidFill>
                <a:latin typeface="Arial"/>
                <a:ea typeface="Arial"/>
                <a:cs typeface="Arial"/>
                <a:sym typeface="Arial"/>
              </a:defRPr>
            </a:pPr>
            <a:r>
              <a:rPr lang="en-US" b="1" dirty="0"/>
              <a:t>UDP</a:t>
            </a:r>
            <a:r>
              <a:rPr lang="en-US" dirty="0"/>
              <a:t>: Does not establish connect before hand; is ‘connectionless’ </a:t>
            </a:r>
            <a:endParaRPr dirty="0"/>
          </a:p>
        </p:txBody>
      </p:sp>
      <p:pic>
        <p:nvPicPr>
          <p:cNvPr id="212" name="Screenshot 2023-02-21 at 8.12.35 AM.png" descr="Screenshot 2023-02-21 at 8.12.35 AM.png"/>
          <p:cNvPicPr>
            <a:picLocks noChangeAspect="1"/>
          </p:cNvPicPr>
          <p:nvPr/>
        </p:nvPicPr>
        <p:blipFill>
          <a:blip r:embed="rId2"/>
          <a:srcRect l="1524" t="18661" r="53145"/>
          <a:stretch>
            <a:fillRect/>
          </a:stretch>
        </p:blipFill>
        <p:spPr>
          <a:xfrm>
            <a:off x="9368495" y="2978963"/>
            <a:ext cx="8024114" cy="5206575"/>
          </a:xfrm>
          <a:prstGeom prst="rect">
            <a:avLst/>
          </a:prstGeom>
          <a:ln w="12700">
            <a:miter lim="400000"/>
          </a:ln>
        </p:spPr>
      </p:pic>
      <p:sp>
        <p:nvSpPr>
          <p:cNvPr id="213" name="Transmission control protocol (TCP) and Use Datagram Protocol (UDP)"/>
          <p:cNvSpPr txBox="1">
            <a:spLocks noGrp="1"/>
          </p:cNvSpPr>
          <p:nvPr>
            <p:ph type="title" idx="4294967295"/>
          </p:nvPr>
        </p:nvSpPr>
        <p:spPr>
          <a:xfrm>
            <a:off x="724907" y="735505"/>
            <a:ext cx="21971001" cy="1434950"/>
          </a:xfrm>
          <a:prstGeom prst="rect">
            <a:avLst/>
          </a:prstGeom>
        </p:spPr>
        <p:txBody>
          <a:bodyPr>
            <a:normAutofit fontScale="90000"/>
          </a:bodyPr>
          <a:lstStyle>
            <a:lvl1pPr defTabSz="1633687">
              <a:defRPr sz="5695" b="0" spc="-113"/>
            </a:lvl1pPr>
          </a:lstStyle>
          <a:p>
            <a:pPr>
              <a:defRPr b="1"/>
            </a:pPr>
            <a:r>
              <a:rPr b="0" dirty="0"/>
              <a:t>Transmission control protocol (TCP) and Use Datagram Protocol (UDP)  </a:t>
            </a:r>
          </a:p>
        </p:txBody>
      </p:sp>
      <p:pic>
        <p:nvPicPr>
          <p:cNvPr id="2" name="Image" descr="Image">
            <a:extLst>
              <a:ext uri="{FF2B5EF4-FFF2-40B4-BE49-F238E27FC236}">
                <a16:creationId xmlns:a16="http://schemas.microsoft.com/office/drawing/2014/main" id="{DEAA14B7-51B1-92C0-C7E0-EAC3FF3A8972}"/>
              </a:ext>
            </a:extLst>
          </p:cNvPr>
          <p:cNvPicPr>
            <a:picLocks noChangeAspect="1"/>
          </p:cNvPicPr>
          <p:nvPr/>
        </p:nvPicPr>
        <p:blipFill>
          <a:blip r:embed="rId3"/>
          <a:stretch>
            <a:fillRect/>
          </a:stretch>
        </p:blipFill>
        <p:spPr>
          <a:xfrm>
            <a:off x="405158" y="2696846"/>
            <a:ext cx="8734737" cy="4807491"/>
          </a:xfrm>
          <a:prstGeom prst="rect">
            <a:avLst/>
          </a:prstGeom>
          <a:ln w="12700">
            <a:miter lim="400000"/>
          </a:ln>
        </p:spPr>
      </p:pic>
      <p:sp>
        <p:nvSpPr>
          <p:cNvPr id="4" name="TextBox 3">
            <a:extLst>
              <a:ext uri="{FF2B5EF4-FFF2-40B4-BE49-F238E27FC236}">
                <a16:creationId xmlns:a16="http://schemas.microsoft.com/office/drawing/2014/main" id="{9B8B2F3A-DBFD-B81C-FCB5-7871D43E440D}"/>
              </a:ext>
            </a:extLst>
          </p:cNvPr>
          <p:cNvSpPr txBox="1"/>
          <p:nvPr/>
        </p:nvSpPr>
        <p:spPr>
          <a:xfrm>
            <a:off x="17532771" y="2300427"/>
            <a:ext cx="6736929" cy="5770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57200">
              <a:lnSpc>
                <a:spcPct val="100000"/>
              </a:lnSpc>
              <a:spcBef>
                <a:spcPts val="0"/>
              </a:spcBef>
              <a:defRPr sz="4100">
                <a:solidFill>
                  <a:srgbClr val="292929"/>
                </a:solidFill>
                <a:latin typeface="Arial"/>
                <a:ea typeface="Arial"/>
                <a:cs typeface="Arial"/>
                <a:sym typeface="Arial"/>
              </a:defRPr>
            </a:pPr>
            <a:r>
              <a:rPr lang="en-US" dirty="0"/>
              <a:t>Data units include details such as: — the IP addresses of the respective sender and the receiver, the data that is to be transferred, multiple configurations, and the trailer (data which refers to the end of the packet). </a:t>
            </a:r>
          </a:p>
        </p:txBody>
      </p:sp>
      <p:sp>
        <p:nvSpPr>
          <p:cNvPr id="5" name="Both TCP and UDP help in converting the data into smaller units referred to as units.…">
            <a:extLst>
              <a:ext uri="{FF2B5EF4-FFF2-40B4-BE49-F238E27FC236}">
                <a16:creationId xmlns:a16="http://schemas.microsoft.com/office/drawing/2014/main" id="{A2379E12-2AD4-19C2-671E-C16DD1364AC3}"/>
              </a:ext>
            </a:extLst>
          </p:cNvPr>
          <p:cNvSpPr txBox="1"/>
          <p:nvPr/>
        </p:nvSpPr>
        <p:spPr>
          <a:xfrm>
            <a:off x="17663365" y="9706577"/>
            <a:ext cx="6758735" cy="2626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457200">
              <a:lnSpc>
                <a:spcPct val="100000"/>
              </a:lnSpc>
              <a:spcBef>
                <a:spcPts val="0"/>
              </a:spcBef>
              <a:defRPr sz="4100" i="1">
                <a:solidFill>
                  <a:srgbClr val="292929"/>
                </a:solidFill>
                <a:latin typeface="Arial"/>
                <a:ea typeface="Arial"/>
                <a:cs typeface="Arial"/>
                <a:sym typeface="Arial"/>
              </a:defRPr>
            </a:pPr>
            <a:r>
              <a:rPr dirty="0">
                <a:highlight>
                  <a:srgbClr val="FFFF00"/>
                </a:highlight>
              </a:rPr>
              <a:t>Both TCP and UDP help in converting the data into smaller units referred to as units. </a:t>
            </a:r>
          </a:p>
        </p:txBody>
      </p:sp>
      <p:pic>
        <p:nvPicPr>
          <p:cNvPr id="6" name="Image" descr="Image">
            <a:extLst>
              <a:ext uri="{FF2B5EF4-FFF2-40B4-BE49-F238E27FC236}">
                <a16:creationId xmlns:a16="http://schemas.microsoft.com/office/drawing/2014/main" id="{A82F77E2-EBD3-12FD-DC57-E904CAD5F7DA}"/>
              </a:ext>
            </a:extLst>
          </p:cNvPr>
          <p:cNvPicPr>
            <a:picLocks noChangeAspect="1"/>
          </p:cNvPicPr>
          <p:nvPr/>
        </p:nvPicPr>
        <p:blipFill>
          <a:blip r:embed="rId4"/>
          <a:stretch>
            <a:fillRect/>
          </a:stretch>
        </p:blipFill>
        <p:spPr>
          <a:xfrm>
            <a:off x="4369028" y="4233707"/>
            <a:ext cx="1688872" cy="167238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srcRect l="55714"/>
          <a:stretch>
            <a:fillRect/>
          </a:stretch>
        </p:blipFill>
        <p:spPr>
          <a:xfrm>
            <a:off x="800913" y="1862676"/>
            <a:ext cx="13247478" cy="11020756"/>
          </a:xfrm>
          <a:prstGeom prst="rect">
            <a:avLst/>
          </a:prstGeom>
          <a:ln w="12700">
            <a:miter lim="400000"/>
          </a:ln>
        </p:spPr>
      </p:pic>
      <p:sp>
        <p:nvSpPr>
          <p:cNvPr id="225" name="Metadata"/>
          <p:cNvSpPr txBox="1"/>
          <p:nvPr/>
        </p:nvSpPr>
        <p:spPr>
          <a:xfrm>
            <a:off x="10050399" y="4902933"/>
            <a:ext cx="4130803" cy="1155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dirty="0"/>
              <a:t>Metadata</a:t>
            </a:r>
          </a:p>
        </p:txBody>
      </p:sp>
      <p:sp>
        <p:nvSpPr>
          <p:cNvPr id="226" name="Rectangle"/>
          <p:cNvSpPr/>
          <p:nvPr/>
        </p:nvSpPr>
        <p:spPr>
          <a:xfrm>
            <a:off x="579927" y="3799276"/>
            <a:ext cx="13689264" cy="5206331"/>
          </a:xfrm>
          <a:prstGeom prst="rect">
            <a:avLst/>
          </a:prstGeom>
          <a:ln w="127000">
            <a:solidFill>
              <a:schemeClr val="accent6"/>
            </a:solidFill>
            <a:miter lim="400000"/>
          </a:ln>
        </p:spPr>
        <p:txBody>
          <a:bodyPr lIns="50800" tIns="50800" rIns="50800" bIns="50800" anchor="ctr"/>
          <a:lstStyle/>
          <a:p>
            <a:pPr algn="ctr" defTabSz="825500">
              <a:lnSpc>
                <a:spcPct val="100000"/>
              </a:lnSpc>
              <a:spcBef>
                <a:spcPts val="0"/>
              </a:spcBef>
              <a:defRPr sz="3200">
                <a:solidFill>
                  <a:schemeClr val="accent6"/>
                </a:solidFill>
                <a:latin typeface="Helvetica Neue Medium"/>
                <a:ea typeface="Helvetica Neue Medium"/>
                <a:cs typeface="Helvetica Neue Medium"/>
                <a:sym typeface="Helvetica Neue Medium"/>
              </a:defRPr>
            </a:pPr>
            <a:endParaRPr/>
          </a:p>
        </p:txBody>
      </p:sp>
      <p:sp>
        <p:nvSpPr>
          <p:cNvPr id="227" name="Sequence number – A device initiating a TCP connection must choose a random initial sequence number, which is then incremented according to the number of transmitted bytes.…"/>
          <p:cNvSpPr txBox="1"/>
          <p:nvPr/>
        </p:nvSpPr>
        <p:spPr>
          <a:xfrm>
            <a:off x="15356804" y="1645360"/>
            <a:ext cx="8226283" cy="6473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0"/>
              </a:spcBef>
              <a:defRPr sz="2300">
                <a:latin typeface="Verdana"/>
                <a:ea typeface="Verdana"/>
                <a:cs typeface="Verdana"/>
                <a:sym typeface="Verdana"/>
              </a:defRPr>
            </a:pPr>
            <a:r>
              <a:rPr sz="1800" b="1" dirty="0"/>
              <a:t>Sequence number</a:t>
            </a:r>
            <a:r>
              <a:rPr sz="1800" dirty="0"/>
              <a:t> – A device initiating a TCP connection must choose a random initial sequence number, which is then incremented according to the number of transmitted bytes.</a:t>
            </a:r>
          </a:p>
          <a:p>
            <a:pPr marL="457200" indent="-457200" defTabSz="457200">
              <a:lnSpc>
                <a:spcPct val="100000"/>
              </a:lnSpc>
              <a:spcBef>
                <a:spcPts val="0"/>
              </a:spcBef>
              <a:tabLst>
                <a:tab pos="139700" algn="l"/>
                <a:tab pos="457200" algn="l"/>
              </a:tabLst>
              <a:defRPr sz="2300">
                <a:latin typeface="Verdana"/>
                <a:ea typeface="Verdana"/>
                <a:cs typeface="Verdana"/>
                <a:sym typeface="Verdana"/>
              </a:defRPr>
            </a:pPr>
            <a:endParaRPr sz="1800" dirty="0"/>
          </a:p>
          <a:p>
            <a:pPr defTabSz="457200">
              <a:lnSpc>
                <a:spcPct val="100000"/>
              </a:lnSpc>
              <a:spcBef>
                <a:spcPts val="0"/>
              </a:spcBef>
              <a:defRPr sz="2300">
                <a:latin typeface="Verdana"/>
                <a:ea typeface="Verdana"/>
                <a:cs typeface="Verdana"/>
                <a:sym typeface="Verdana"/>
              </a:defRPr>
            </a:pPr>
            <a:r>
              <a:rPr sz="1800" b="1" dirty="0"/>
              <a:t>Acknowledgment number</a:t>
            </a:r>
            <a:r>
              <a:rPr sz="1800" dirty="0"/>
              <a:t> – The receiving device maintains an acknowledgment number starting with zero. It increments this number according to the number of bytes received.</a:t>
            </a:r>
          </a:p>
          <a:p>
            <a:pPr defTabSz="457200">
              <a:lnSpc>
                <a:spcPct val="100000"/>
              </a:lnSpc>
              <a:spcBef>
                <a:spcPts val="0"/>
              </a:spcBef>
              <a:defRPr sz="2300">
                <a:latin typeface="Verdana"/>
                <a:ea typeface="Verdana"/>
                <a:cs typeface="Verdana"/>
                <a:sym typeface="Verdana"/>
              </a:defRPr>
            </a:pPr>
            <a:endParaRPr sz="1800" dirty="0"/>
          </a:p>
          <a:p>
            <a:pPr defTabSz="457200">
              <a:lnSpc>
                <a:spcPct val="100000"/>
              </a:lnSpc>
              <a:spcBef>
                <a:spcPts val="0"/>
              </a:spcBef>
              <a:defRPr sz="2300">
                <a:latin typeface="Verdana"/>
                <a:ea typeface="Verdana"/>
                <a:cs typeface="Verdana"/>
                <a:sym typeface="Verdana"/>
              </a:defRPr>
            </a:pPr>
            <a:r>
              <a:rPr sz="1800" b="1" dirty="0"/>
              <a:t>TCP data offset</a:t>
            </a:r>
            <a:r>
              <a:rPr sz="1800" dirty="0"/>
              <a:t> – This specifies the size of the TCP header, expressed in 32-bit words. One word represents four bytes.</a:t>
            </a:r>
          </a:p>
          <a:p>
            <a:pPr marL="457200" indent="-457200" defTabSz="457200">
              <a:lnSpc>
                <a:spcPct val="100000"/>
              </a:lnSpc>
              <a:spcBef>
                <a:spcPts val="0"/>
              </a:spcBef>
              <a:tabLst>
                <a:tab pos="139700" algn="l"/>
                <a:tab pos="457200" algn="l"/>
              </a:tabLst>
              <a:defRPr sz="2300">
                <a:latin typeface="Verdana"/>
                <a:ea typeface="Verdana"/>
                <a:cs typeface="Verdana"/>
                <a:sym typeface="Verdana"/>
              </a:defRPr>
            </a:pPr>
            <a:endParaRPr sz="1800" dirty="0"/>
          </a:p>
          <a:p>
            <a:pPr defTabSz="457200">
              <a:lnSpc>
                <a:spcPct val="100000"/>
              </a:lnSpc>
              <a:spcBef>
                <a:spcPts val="0"/>
              </a:spcBef>
              <a:defRPr sz="2300">
                <a:latin typeface="Verdana"/>
                <a:ea typeface="Verdana"/>
                <a:cs typeface="Verdana"/>
                <a:sym typeface="Verdana"/>
              </a:defRPr>
            </a:pPr>
            <a:r>
              <a:rPr sz="1800" b="1" dirty="0"/>
              <a:t>Reserved data</a:t>
            </a:r>
            <a:r>
              <a:rPr sz="1800" dirty="0"/>
              <a:t> – The reserved field is always set to zero.</a:t>
            </a:r>
          </a:p>
          <a:p>
            <a:pPr defTabSz="457200">
              <a:lnSpc>
                <a:spcPct val="100000"/>
              </a:lnSpc>
              <a:spcBef>
                <a:spcPts val="0"/>
              </a:spcBef>
              <a:defRPr sz="2300">
                <a:latin typeface="Verdana"/>
                <a:ea typeface="Verdana"/>
                <a:cs typeface="Verdana"/>
                <a:sym typeface="Verdana"/>
              </a:defRPr>
            </a:pPr>
            <a:endParaRPr sz="1800" dirty="0"/>
          </a:p>
          <a:p>
            <a:pPr defTabSz="457200">
              <a:lnSpc>
                <a:spcPct val="100000"/>
              </a:lnSpc>
              <a:spcBef>
                <a:spcPts val="0"/>
              </a:spcBef>
              <a:defRPr sz="2300">
                <a:latin typeface="Verdana"/>
                <a:ea typeface="Verdana"/>
                <a:cs typeface="Verdana"/>
                <a:sym typeface="Verdana"/>
              </a:defRPr>
            </a:pPr>
            <a:r>
              <a:rPr sz="1800" b="1" dirty="0"/>
              <a:t>Control flags</a:t>
            </a:r>
            <a:r>
              <a:rPr sz="1800" dirty="0"/>
              <a:t> – TCP uses nine control flags to manage data flow in specific situations, such as the initiating of a reset.</a:t>
            </a:r>
          </a:p>
          <a:p>
            <a:pPr marL="457200" indent="-457200" defTabSz="457200">
              <a:lnSpc>
                <a:spcPct val="100000"/>
              </a:lnSpc>
              <a:spcBef>
                <a:spcPts val="0"/>
              </a:spcBef>
              <a:tabLst>
                <a:tab pos="139700" algn="l"/>
                <a:tab pos="457200" algn="l"/>
              </a:tabLst>
              <a:defRPr sz="2300">
                <a:latin typeface="Verdana"/>
                <a:ea typeface="Verdana"/>
                <a:cs typeface="Verdana"/>
                <a:sym typeface="Verdana"/>
              </a:defRPr>
            </a:pPr>
            <a:endParaRPr sz="1800" dirty="0"/>
          </a:p>
          <a:p>
            <a:pPr defTabSz="457200">
              <a:lnSpc>
                <a:spcPct val="100000"/>
              </a:lnSpc>
              <a:spcBef>
                <a:spcPts val="0"/>
              </a:spcBef>
              <a:defRPr sz="2300">
                <a:latin typeface="Verdana"/>
                <a:ea typeface="Verdana"/>
                <a:cs typeface="Verdana"/>
                <a:sym typeface="Verdana"/>
              </a:defRPr>
            </a:pPr>
            <a:r>
              <a:rPr sz="1800" b="1" dirty="0"/>
              <a:t>Window size TCP checksum</a:t>
            </a:r>
            <a:r>
              <a:rPr sz="1800" dirty="0"/>
              <a:t> – The sender generates a checksum and transmits it in every packet header. The receiving device can use the checksum to check for errors in the received header and payload.</a:t>
            </a:r>
          </a:p>
          <a:p>
            <a:pPr defTabSz="457200">
              <a:lnSpc>
                <a:spcPct val="100000"/>
              </a:lnSpc>
              <a:spcBef>
                <a:spcPts val="0"/>
              </a:spcBef>
              <a:defRPr sz="2300">
                <a:latin typeface="Verdana"/>
                <a:ea typeface="Verdana"/>
                <a:cs typeface="Verdana"/>
                <a:sym typeface="Verdana"/>
              </a:defRPr>
            </a:pPr>
            <a:endParaRPr sz="1800" dirty="0"/>
          </a:p>
          <a:p>
            <a:pPr defTabSz="457200">
              <a:lnSpc>
                <a:spcPct val="100000"/>
              </a:lnSpc>
              <a:spcBef>
                <a:spcPts val="0"/>
              </a:spcBef>
              <a:defRPr sz="2300">
                <a:latin typeface="Verdana"/>
                <a:ea typeface="Verdana"/>
                <a:cs typeface="Verdana"/>
                <a:sym typeface="Verdana"/>
              </a:defRPr>
            </a:pPr>
            <a:r>
              <a:rPr sz="1800" b="1" dirty="0"/>
              <a:t>Urgent pointer</a:t>
            </a:r>
            <a:r>
              <a:rPr sz="1800" dirty="0"/>
              <a:t> – If URG control flag is set, this value indicates an offset from the sequence number, indicating the last urgent data byte.</a:t>
            </a:r>
          </a:p>
        </p:txBody>
      </p:sp>
      <p:sp>
        <p:nvSpPr>
          <p:cNvPr id="2" name="Metadata">
            <a:extLst>
              <a:ext uri="{FF2B5EF4-FFF2-40B4-BE49-F238E27FC236}">
                <a16:creationId xmlns:a16="http://schemas.microsoft.com/office/drawing/2014/main" id="{809C8B9F-B11F-9A36-2595-285BC1B71961}"/>
              </a:ext>
            </a:extLst>
          </p:cNvPr>
          <p:cNvSpPr txBox="1"/>
          <p:nvPr/>
        </p:nvSpPr>
        <p:spPr>
          <a:xfrm>
            <a:off x="16747978" y="404481"/>
            <a:ext cx="4130803" cy="1155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dirty="0"/>
              <a:t>Metadata</a:t>
            </a:r>
          </a:p>
        </p:txBody>
      </p:sp>
      <p:sp>
        <p:nvSpPr>
          <p:cNvPr id="3" name="Metadata">
            <a:extLst>
              <a:ext uri="{FF2B5EF4-FFF2-40B4-BE49-F238E27FC236}">
                <a16:creationId xmlns:a16="http://schemas.microsoft.com/office/drawing/2014/main" id="{DB923FCD-FFB5-4857-B415-C6F5C3875F0F}"/>
              </a:ext>
            </a:extLst>
          </p:cNvPr>
          <p:cNvSpPr txBox="1"/>
          <p:nvPr/>
        </p:nvSpPr>
        <p:spPr>
          <a:xfrm>
            <a:off x="17357187" y="9479139"/>
            <a:ext cx="2112758" cy="107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b="1">
                <a:solidFill>
                  <a:schemeClr val="accent6"/>
                </a:solidFill>
              </a:defRPr>
            </a:lvl1pPr>
          </a:lstStyle>
          <a:p>
            <a:r>
              <a:rPr lang="en-US" dirty="0"/>
              <a:t>Data</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Screen Shot 2022-02-22 at 11.26.48 AM.png" descr="Screen Shot 2022-02-22 at 11.26.48 AM.png"/>
          <p:cNvPicPr>
            <a:picLocks noChangeAspect="1"/>
          </p:cNvPicPr>
          <p:nvPr/>
        </p:nvPicPr>
        <p:blipFill>
          <a:blip r:embed="rId2"/>
          <a:stretch>
            <a:fillRect/>
          </a:stretch>
        </p:blipFill>
        <p:spPr>
          <a:xfrm>
            <a:off x="923252" y="271707"/>
            <a:ext cx="21862170" cy="5500167"/>
          </a:xfrm>
          <a:prstGeom prst="rect">
            <a:avLst/>
          </a:prstGeom>
          <a:ln w="12700">
            <a:miter lim="400000"/>
          </a:ln>
        </p:spPr>
      </p:pic>
      <p:sp>
        <p:nvSpPr>
          <p:cNvPr id="251" name="An IP address is a unique identifier assigned to a device or domain that connects to the Internet.…"/>
          <p:cNvSpPr txBox="1"/>
          <p:nvPr/>
        </p:nvSpPr>
        <p:spPr>
          <a:xfrm>
            <a:off x="1727865" y="6049799"/>
            <a:ext cx="9338643" cy="640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0"/>
              </a:spcBef>
              <a:defRPr sz="5200">
                <a:solidFill>
                  <a:srgbClr val="222222"/>
                </a:solidFill>
                <a:latin typeface="Helvetica"/>
                <a:ea typeface="Helvetica"/>
                <a:cs typeface="Helvetica"/>
                <a:sym typeface="Helvetica"/>
              </a:defRPr>
            </a:pPr>
            <a:r>
              <a:t>An IP address is a unique identifier assigned to a device or domain that connects to the Internet.</a:t>
            </a:r>
          </a:p>
          <a:p>
            <a:pPr defTabSz="457200">
              <a:lnSpc>
                <a:spcPct val="100000"/>
              </a:lnSpc>
              <a:spcBef>
                <a:spcPts val="0"/>
              </a:spcBef>
              <a:defRPr sz="5200">
                <a:solidFill>
                  <a:srgbClr val="222222"/>
                </a:solidFill>
                <a:latin typeface="Helvetica"/>
                <a:ea typeface="Helvetica"/>
                <a:cs typeface="Helvetica"/>
                <a:sym typeface="Helvetica"/>
              </a:defRPr>
            </a:pPr>
            <a:endParaRPr/>
          </a:p>
          <a:p>
            <a:pPr defTabSz="457200">
              <a:lnSpc>
                <a:spcPct val="100000"/>
              </a:lnSpc>
              <a:spcBef>
                <a:spcPts val="0"/>
              </a:spcBef>
              <a:defRPr sz="5200">
                <a:solidFill>
                  <a:srgbClr val="222222"/>
                </a:solidFill>
                <a:latin typeface="Helvetica"/>
                <a:ea typeface="Helvetica"/>
                <a:cs typeface="Helvetica"/>
                <a:sym typeface="Helvetica"/>
              </a:defRPr>
            </a:pPr>
            <a:r>
              <a:t>The fourth version of IP (IPv4 for short) was introduced in 1983</a:t>
            </a:r>
          </a:p>
        </p:txBody>
      </p:sp>
      <p:pic>
        <p:nvPicPr>
          <p:cNvPr id="252" name="Image" descr="Image"/>
          <p:cNvPicPr>
            <a:picLocks noChangeAspect="1"/>
          </p:cNvPicPr>
          <p:nvPr/>
        </p:nvPicPr>
        <p:blipFill>
          <a:blip r:embed="rId3"/>
          <a:stretch>
            <a:fillRect/>
          </a:stretch>
        </p:blipFill>
        <p:spPr>
          <a:xfrm>
            <a:off x="11760958" y="5468572"/>
            <a:ext cx="10389927" cy="756325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Image" descr="Image"/>
          <p:cNvPicPr>
            <a:picLocks noChangeAspect="1"/>
          </p:cNvPicPr>
          <p:nvPr/>
        </p:nvPicPr>
        <p:blipFill>
          <a:blip r:embed="rId2"/>
          <a:stretch>
            <a:fillRect/>
          </a:stretch>
        </p:blipFill>
        <p:spPr>
          <a:xfrm>
            <a:off x="1791898" y="2348277"/>
            <a:ext cx="19842779" cy="9019446"/>
          </a:xfrm>
          <a:prstGeom prst="rect">
            <a:avLst/>
          </a:prstGeom>
          <a:ln w="12700">
            <a:miter lim="400000"/>
          </a:ln>
        </p:spPr>
      </p:pic>
      <p:sp>
        <p:nvSpPr>
          <p:cNvPr id="255" name="Private IP - set by router / dynamically"/>
          <p:cNvSpPr txBox="1"/>
          <p:nvPr/>
        </p:nvSpPr>
        <p:spPr>
          <a:xfrm>
            <a:off x="2447014" y="1382593"/>
            <a:ext cx="7388048" cy="585113"/>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Private IP - set by router / dynamically </a:t>
            </a:r>
          </a:p>
        </p:txBody>
      </p:sp>
      <p:sp>
        <p:nvSpPr>
          <p:cNvPr id="256" name="Public IP: set by ISP"/>
          <p:cNvSpPr txBox="1"/>
          <p:nvPr/>
        </p:nvSpPr>
        <p:spPr>
          <a:xfrm>
            <a:off x="14698384" y="8802277"/>
            <a:ext cx="3916579" cy="585113"/>
          </a:xfrm>
          <a:prstGeom prst="rect">
            <a:avLst/>
          </a:prstGeom>
          <a:solidFill>
            <a:srgbClr val="60D93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Public IP: set by ISP</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mage" descr="Image"/>
          <p:cNvPicPr>
            <a:picLocks noChangeAspect="1"/>
          </p:cNvPicPr>
          <p:nvPr/>
        </p:nvPicPr>
        <p:blipFill rotWithShape="1">
          <a:blip r:embed="rId2"/>
          <a:srcRect r="55546"/>
          <a:stretch/>
        </p:blipFill>
        <p:spPr>
          <a:xfrm>
            <a:off x="6978817" y="2949421"/>
            <a:ext cx="9432258" cy="7817157"/>
          </a:xfrm>
          <a:prstGeom prst="rect">
            <a:avLst/>
          </a:prstGeom>
          <a:ln w="12700">
            <a:miter lim="400000"/>
          </a:ln>
        </p:spPr>
      </p:pic>
      <p:sp>
        <p:nvSpPr>
          <p:cNvPr id="259" name="IP data = TCP/UDP segment/packet"/>
          <p:cNvSpPr txBox="1"/>
          <p:nvPr/>
        </p:nvSpPr>
        <p:spPr>
          <a:xfrm>
            <a:off x="10606507" y="9136361"/>
            <a:ext cx="2176878"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i="1">
                <a:solidFill>
                  <a:schemeClr val="accent6"/>
                </a:solidFill>
              </a:defRPr>
            </a:lvl1pPr>
          </a:lstStyle>
          <a:p>
            <a:r>
              <a:rPr dirty="0"/>
              <a:t>IP data</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2"/>
          <a:stretch>
            <a:fillRect/>
          </a:stretch>
        </p:blipFill>
        <p:spPr>
          <a:xfrm>
            <a:off x="4680298" y="3286251"/>
            <a:ext cx="15023404" cy="9923717"/>
          </a:xfrm>
          <a:prstGeom prst="rect">
            <a:avLst/>
          </a:prstGeom>
          <a:ln w="12700">
            <a:miter lim="400000"/>
          </a:ln>
        </p:spPr>
      </p:pic>
      <p:sp>
        <p:nvSpPr>
          <p:cNvPr id="262" name="IP packet"/>
          <p:cNvSpPr txBox="1">
            <a:spLocks noGrp="1"/>
          </p:cNvSpPr>
          <p:nvPr>
            <p:ph type="title" idx="4294967295"/>
          </p:nvPr>
        </p:nvSpPr>
        <p:spPr>
          <a:xfrm>
            <a:off x="724907" y="735505"/>
            <a:ext cx="21971001" cy="1434950"/>
          </a:xfrm>
          <a:prstGeom prst="rect">
            <a:avLst/>
          </a:prstGeom>
        </p:spPr>
        <p:txBody>
          <a:bodyPr/>
          <a:lstStyle/>
          <a:p>
            <a:r>
              <a:t>IP packet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implifying the communication"/>
          <p:cNvSpPr txBox="1">
            <a:spLocks noGrp="1"/>
          </p:cNvSpPr>
          <p:nvPr>
            <p:ph type="title"/>
          </p:nvPr>
        </p:nvSpPr>
        <p:spPr>
          <a:prstGeom prst="rect">
            <a:avLst/>
          </a:prstGeom>
        </p:spPr>
        <p:txBody>
          <a:bodyPr/>
          <a:lstStyle/>
          <a:p>
            <a:r>
              <a:t>Simplifying the communication</a:t>
            </a:r>
          </a:p>
        </p:txBody>
      </p:sp>
      <p:sp>
        <p:nvSpPr>
          <p:cNvPr id="265" name="DNS: Domain Name Service"/>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DNS: Domain Name Service </a:t>
            </a:r>
            <a:r>
              <a:rPr lang="en-US" dirty="0"/>
              <a:t> (Port 53) </a:t>
            </a:r>
            <a:endParaRPr dirty="0"/>
          </a:p>
        </p:txBody>
      </p:sp>
      <p:pic>
        <p:nvPicPr>
          <p:cNvPr id="266" name="Screen Shot 2022-02-22 at 9.47.00 AM.png" descr="Screen Shot 2022-02-22 at 9.47.00 AM.png"/>
          <p:cNvPicPr>
            <a:picLocks noChangeAspect="1"/>
          </p:cNvPicPr>
          <p:nvPr/>
        </p:nvPicPr>
        <p:blipFill>
          <a:blip r:embed="rId2"/>
          <a:stretch>
            <a:fillRect/>
          </a:stretch>
        </p:blipFill>
        <p:spPr>
          <a:xfrm>
            <a:off x="1669496" y="4078573"/>
            <a:ext cx="12918013" cy="8102925"/>
          </a:xfrm>
          <a:prstGeom prst="rect">
            <a:avLst/>
          </a:prstGeom>
          <a:ln w="12700">
            <a:miter lim="400000"/>
          </a:ln>
        </p:spPr>
      </p:pic>
      <p:pic>
        <p:nvPicPr>
          <p:cNvPr id="267" name="Image" descr="Image"/>
          <p:cNvPicPr>
            <a:picLocks noChangeAspect="1"/>
          </p:cNvPicPr>
          <p:nvPr/>
        </p:nvPicPr>
        <p:blipFill>
          <a:blip r:embed="rId3"/>
          <a:stretch>
            <a:fillRect/>
          </a:stretch>
        </p:blipFill>
        <p:spPr>
          <a:xfrm>
            <a:off x="9066861" y="7726098"/>
            <a:ext cx="5862850" cy="3297854"/>
          </a:xfrm>
          <a:prstGeom prst="rect">
            <a:avLst/>
          </a:prstGeom>
          <a:ln w="12700">
            <a:miter lim="400000"/>
          </a:ln>
        </p:spPr>
      </p:pic>
      <p:pic>
        <p:nvPicPr>
          <p:cNvPr id="268" name="Image" descr="Image"/>
          <p:cNvPicPr>
            <a:picLocks noChangeAspect="1"/>
          </p:cNvPicPr>
          <p:nvPr/>
        </p:nvPicPr>
        <p:blipFill>
          <a:blip r:embed="rId4"/>
          <a:stretch>
            <a:fillRect/>
          </a:stretch>
        </p:blipFill>
        <p:spPr>
          <a:xfrm>
            <a:off x="16071628" y="7863250"/>
            <a:ext cx="5332445" cy="302355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oftware stack (web): Frontend"/>
          <p:cNvSpPr txBox="1">
            <a:spLocks noGrp="1"/>
          </p:cNvSpPr>
          <p:nvPr>
            <p:ph type="title" idx="4294967295"/>
          </p:nvPr>
        </p:nvSpPr>
        <p:spPr>
          <a:xfrm>
            <a:off x="856657" y="682911"/>
            <a:ext cx="21971001" cy="1435101"/>
          </a:xfrm>
          <a:prstGeom prst="rect">
            <a:avLst/>
          </a:prstGeom>
        </p:spPr>
        <p:txBody>
          <a:bodyPr/>
          <a:lstStyle/>
          <a:p>
            <a:r>
              <a:t>Software stack (web): Frontend </a:t>
            </a:r>
          </a:p>
        </p:txBody>
      </p:sp>
      <p:pic>
        <p:nvPicPr>
          <p:cNvPr id="161" name="Image" descr="Image"/>
          <p:cNvPicPr>
            <a:picLocks noChangeAspect="1"/>
          </p:cNvPicPr>
          <p:nvPr/>
        </p:nvPicPr>
        <p:blipFill>
          <a:blip r:embed="rId2"/>
          <a:stretch>
            <a:fillRect/>
          </a:stretch>
        </p:blipFill>
        <p:spPr>
          <a:xfrm>
            <a:off x="5052348" y="3349255"/>
            <a:ext cx="13579620" cy="915917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Development Frontend Basics"/>
          <p:cNvSpPr txBox="1">
            <a:spLocks noGrp="1"/>
          </p:cNvSpPr>
          <p:nvPr>
            <p:ph type="title"/>
          </p:nvPr>
        </p:nvSpPr>
        <p:spPr>
          <a:prstGeom prst="rect">
            <a:avLst/>
          </a:prstGeom>
        </p:spPr>
        <p:txBody>
          <a:bodyPr/>
          <a:lstStyle/>
          <a:p>
            <a:r>
              <a:t>Development Frontend Basics</a:t>
            </a:r>
          </a:p>
        </p:txBody>
      </p:sp>
      <p:sp>
        <p:nvSpPr>
          <p:cNvPr id="271" name="Web"/>
          <p:cNvSpPr txBox="1">
            <a:spLocks noGrp="1"/>
          </p:cNvSpPr>
          <p:nvPr>
            <p:ph type="body" idx="13"/>
          </p:nvPr>
        </p:nvSpPr>
        <p:spPr>
          <a:xfrm>
            <a:off x="1206500" y="2372962"/>
            <a:ext cx="3051645" cy="934780"/>
          </a:xfrm>
          <a:prstGeom prst="rect">
            <a:avLst/>
          </a:prstGeom>
          <a:solidFill>
            <a:schemeClr val="accent6"/>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3200" b="0">
                <a:solidFill>
                  <a:srgbClr val="FFFFFF"/>
                </a:solidFill>
                <a:latin typeface="Helvetica Neue Medium"/>
                <a:ea typeface="Helvetica Neue Medium"/>
                <a:cs typeface="Helvetica Neue Medium"/>
                <a:sym typeface="Helvetica Neue Medium"/>
              </a:defRPr>
            </a:lvl1pPr>
          </a:lstStyle>
          <a:p>
            <a:r>
              <a:t>Web</a:t>
            </a:r>
          </a:p>
        </p:txBody>
      </p:sp>
      <p:pic>
        <p:nvPicPr>
          <p:cNvPr id="272" name="Screen Shot 2022-02-22 at 8.39.53 AM.png" descr="Screen Shot 2022-02-22 at 8.39.53 AM.png"/>
          <p:cNvPicPr>
            <a:picLocks noChangeAspect="1"/>
          </p:cNvPicPr>
          <p:nvPr/>
        </p:nvPicPr>
        <p:blipFill>
          <a:blip r:embed="rId2"/>
          <a:stretch>
            <a:fillRect/>
          </a:stretch>
        </p:blipFill>
        <p:spPr>
          <a:xfrm>
            <a:off x="7444213" y="2654741"/>
            <a:ext cx="11874501" cy="10591801"/>
          </a:xfrm>
          <a:prstGeom prst="rect">
            <a:avLst/>
          </a:prstGeom>
          <a:ln w="12700">
            <a:miter lim="400000"/>
          </a:ln>
        </p:spPr>
      </p:pic>
      <p:sp>
        <p:nvSpPr>
          <p:cNvPr id="273" name="stonybrook.edu"/>
          <p:cNvSpPr txBox="1"/>
          <p:nvPr/>
        </p:nvSpPr>
        <p:spPr>
          <a:xfrm>
            <a:off x="1206500" y="7100387"/>
            <a:ext cx="21971000" cy="93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825500">
              <a:lnSpc>
                <a:spcPct val="100000"/>
              </a:lnSpc>
              <a:spcBef>
                <a:spcPts val="0"/>
              </a:spcBef>
              <a:defRPr sz="5500" b="1" u="sng">
                <a:hlinkClick r:id="rId3"/>
              </a:defRPr>
            </a:lvl1pPr>
          </a:lstStyle>
          <a:p>
            <a:pPr>
              <a:defRPr u="none"/>
            </a:pPr>
            <a:r>
              <a:rPr u="sng">
                <a:hlinkClick r:id="rId3"/>
              </a:rPr>
              <a:t>stonybrook.edu</a:t>
            </a:r>
          </a:p>
        </p:txBody>
      </p:sp>
      <p:sp>
        <p:nvSpPr>
          <p:cNvPr id="274" name="ping???"/>
          <p:cNvSpPr txBox="1"/>
          <p:nvPr/>
        </p:nvSpPr>
        <p:spPr>
          <a:xfrm>
            <a:off x="2204952" y="8347869"/>
            <a:ext cx="3051645" cy="934780"/>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ping???</a:t>
            </a:r>
          </a:p>
        </p:txBody>
      </p:sp>
      <p:sp>
        <p:nvSpPr>
          <p:cNvPr id="275" name="TCP :80 :443"/>
          <p:cNvSpPr txBox="1"/>
          <p:nvPr/>
        </p:nvSpPr>
        <p:spPr>
          <a:xfrm>
            <a:off x="19829806" y="7037978"/>
            <a:ext cx="3051645" cy="652865"/>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TCP :80 :443</a:t>
            </a:r>
          </a:p>
        </p:txBody>
      </p:sp>
      <p:sp>
        <p:nvSpPr>
          <p:cNvPr id="276" name="TCP :53"/>
          <p:cNvSpPr txBox="1"/>
          <p:nvPr/>
        </p:nvSpPr>
        <p:spPr>
          <a:xfrm>
            <a:off x="19829806" y="8210440"/>
            <a:ext cx="3051645" cy="652866"/>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TCP :53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Application (frontend) layer"/>
          <p:cNvSpPr txBox="1">
            <a:spLocks noGrp="1"/>
          </p:cNvSpPr>
          <p:nvPr>
            <p:ph type="title"/>
          </p:nvPr>
        </p:nvSpPr>
        <p:spPr>
          <a:prstGeom prst="rect">
            <a:avLst/>
          </a:prstGeom>
        </p:spPr>
        <p:txBody>
          <a:bodyPr/>
          <a:lstStyle/>
          <a:p>
            <a:r>
              <a:t>Application (frontend) layer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Screen Shot 2022-09-06 at 8.55.35 AM.png" descr="Screen Shot 2022-09-06 at 8.55.35 AM.png"/>
          <p:cNvPicPr>
            <a:picLocks noChangeAspect="1"/>
          </p:cNvPicPr>
          <p:nvPr/>
        </p:nvPicPr>
        <p:blipFill>
          <a:blip r:embed="rId2"/>
          <a:stretch>
            <a:fillRect/>
          </a:stretch>
        </p:blipFill>
        <p:spPr>
          <a:xfrm>
            <a:off x="3502622" y="2153710"/>
            <a:ext cx="17378756" cy="9408580"/>
          </a:xfrm>
          <a:prstGeom prst="rect">
            <a:avLst/>
          </a:prstGeom>
          <a:ln w="12700">
            <a:miter lim="400000"/>
          </a:ln>
        </p:spPr>
      </p:pic>
      <p:sp>
        <p:nvSpPr>
          <p:cNvPr id="281" name="Arrow"/>
          <p:cNvSpPr/>
          <p:nvPr/>
        </p:nvSpPr>
        <p:spPr>
          <a:xfrm rot="20101897">
            <a:off x="5540687" y="10731561"/>
            <a:ext cx="2869027" cy="1679175"/>
          </a:xfrm>
          <a:prstGeom prst="rightArrow">
            <a:avLst>
              <a:gd name="adj1" fmla="val 32000"/>
              <a:gd name="adj2" fmla="val 64000"/>
            </a:avLst>
          </a:prstGeom>
          <a:solidFill>
            <a:srgbClr val="FDF3CE"/>
          </a:solidFill>
          <a:ln w="101600">
            <a:solidFill>
              <a:schemeClr val="accent6"/>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HTTP: Hypertext Transfer Protocol"/>
          <p:cNvSpPr txBox="1">
            <a:spLocks noGrp="1"/>
          </p:cNvSpPr>
          <p:nvPr>
            <p:ph type="title" idx="4294967295"/>
          </p:nvPr>
        </p:nvSpPr>
        <p:spPr>
          <a:xfrm>
            <a:off x="747622" y="848342"/>
            <a:ext cx="21971001" cy="1434950"/>
          </a:xfrm>
          <a:prstGeom prst="rect">
            <a:avLst/>
          </a:prstGeom>
        </p:spPr>
        <p:txBody>
          <a:bodyPr/>
          <a:lstStyle/>
          <a:p>
            <a:r>
              <a:rPr b="0"/>
              <a:t>HTTP:</a:t>
            </a:r>
            <a:r>
              <a:t> Hypertext Transfer Protocol</a:t>
            </a:r>
          </a:p>
        </p:txBody>
      </p:sp>
      <p:sp>
        <p:nvSpPr>
          <p:cNvPr id="284" name="HTTP stands for hypertext transfer protocol and is used to transfer data across the Web."/>
          <p:cNvSpPr txBox="1"/>
          <p:nvPr/>
        </p:nvSpPr>
        <p:spPr>
          <a:xfrm>
            <a:off x="1043748" y="5626113"/>
            <a:ext cx="10276941" cy="340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lnSpc>
                <a:spcPct val="100000"/>
              </a:lnSpc>
              <a:spcBef>
                <a:spcPts val="1200"/>
              </a:spcBef>
              <a:defRPr sz="5200" b="1">
                <a:latin typeface="Helvetica"/>
                <a:ea typeface="Helvetica"/>
                <a:cs typeface="Helvetica"/>
                <a:sym typeface="Helvetica"/>
              </a:defRPr>
            </a:lvl1pPr>
          </a:lstStyle>
          <a:p>
            <a:r>
              <a:t>HTTP stands for hypertext transfer protocol and is used to transfer data across the Web. </a:t>
            </a:r>
          </a:p>
        </p:txBody>
      </p:sp>
      <p:pic>
        <p:nvPicPr>
          <p:cNvPr id="285" name="Image" descr="Image"/>
          <p:cNvPicPr>
            <a:picLocks noChangeAspect="1"/>
          </p:cNvPicPr>
          <p:nvPr/>
        </p:nvPicPr>
        <p:blipFill>
          <a:blip r:embed="rId2"/>
          <a:stretch>
            <a:fillRect/>
          </a:stretch>
        </p:blipFill>
        <p:spPr>
          <a:xfrm>
            <a:off x="11558799" y="4037693"/>
            <a:ext cx="10674938" cy="6580441"/>
          </a:xfrm>
          <a:prstGeom prst="rect">
            <a:avLst/>
          </a:prstGeom>
          <a:ln w="12700">
            <a:miter lim="400000"/>
          </a:ln>
        </p:spPr>
      </p:pic>
      <p:sp>
        <p:nvSpPr>
          <p:cNvPr id="286" name="The client makes a request and the server responds."/>
          <p:cNvSpPr txBox="1"/>
          <p:nvPr/>
        </p:nvSpPr>
        <p:spPr>
          <a:xfrm>
            <a:off x="11929227" y="11174793"/>
            <a:ext cx="10513823" cy="14734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ct val="100000"/>
              </a:lnSpc>
              <a:spcBef>
                <a:spcPts val="2700"/>
              </a:spcBef>
              <a:defRPr sz="3500">
                <a:solidFill>
                  <a:srgbClr val="303030"/>
                </a:solidFill>
              </a:defRPr>
            </a:lvl1pPr>
          </a:lstStyle>
          <a:p>
            <a:r>
              <a:t>The client makes a request and the server responds.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Image" descr="Image"/>
          <p:cNvPicPr>
            <a:picLocks noChangeAspect="1"/>
          </p:cNvPicPr>
          <p:nvPr/>
        </p:nvPicPr>
        <p:blipFill>
          <a:blip r:embed="rId2"/>
          <a:stretch>
            <a:fillRect/>
          </a:stretch>
        </p:blipFill>
        <p:spPr>
          <a:xfrm>
            <a:off x="2176475" y="-60479"/>
            <a:ext cx="19281711" cy="11342183"/>
          </a:xfrm>
          <a:prstGeom prst="rect">
            <a:avLst/>
          </a:prstGeom>
          <a:ln w="12700">
            <a:miter lim="400000"/>
          </a:ln>
        </p:spPr>
      </p:pic>
      <p:sp>
        <p:nvSpPr>
          <p:cNvPr id="289" name="http is the transfer protocol that transfer the resource (web page,image,video etc) from the server to the client."/>
          <p:cNvSpPr txBox="1"/>
          <p:nvPr/>
        </p:nvSpPr>
        <p:spPr>
          <a:xfrm>
            <a:off x="592789" y="11732691"/>
            <a:ext cx="18770800" cy="172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sz="5600">
                <a:solidFill>
                  <a:srgbClr val="303030"/>
                </a:solidFill>
                <a:latin typeface="Arial"/>
                <a:ea typeface="Arial"/>
                <a:cs typeface="Arial"/>
                <a:sym typeface="Arial"/>
              </a:defRPr>
            </a:pPr>
            <a:r>
              <a:rPr b="1" dirty="0"/>
              <a:t>http</a:t>
            </a:r>
            <a:r>
              <a:rPr dirty="0"/>
              <a:t> is the transfer protocol that transfer the resource (web </a:t>
            </a:r>
            <a:r>
              <a:rPr dirty="0" err="1"/>
              <a:t>page,image,video</a:t>
            </a:r>
            <a:r>
              <a:rPr dirty="0"/>
              <a:t> </a:t>
            </a:r>
            <a:r>
              <a:rPr dirty="0" err="1"/>
              <a:t>etc</a:t>
            </a:r>
            <a:r>
              <a:rPr dirty="0"/>
              <a:t>) from the server to the client.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rimary Components of HTTP:"/>
          <p:cNvSpPr txBox="1">
            <a:spLocks noGrp="1"/>
          </p:cNvSpPr>
          <p:nvPr>
            <p:ph type="title"/>
          </p:nvPr>
        </p:nvSpPr>
        <p:spPr>
          <a:prstGeom prst="rect">
            <a:avLst/>
          </a:prstGeom>
        </p:spPr>
        <p:txBody>
          <a:bodyPr/>
          <a:lstStyle/>
          <a:p>
            <a:r>
              <a:t>Primary Components of HTTP: </a:t>
            </a:r>
          </a:p>
        </p:txBody>
      </p:sp>
      <p:sp>
        <p:nvSpPr>
          <p:cNvPr id="292" name="HTTP version…"/>
          <p:cNvSpPr txBox="1">
            <a:spLocks noGrp="1"/>
          </p:cNvSpPr>
          <p:nvPr>
            <p:ph type="body" sz="quarter" idx="1"/>
          </p:nvPr>
        </p:nvSpPr>
        <p:spPr>
          <a:xfrm>
            <a:off x="1136287" y="3221099"/>
            <a:ext cx="7405848" cy="8256012"/>
          </a:xfrm>
          <a:prstGeom prst="rect">
            <a:avLst/>
          </a:prstGeom>
        </p:spPr>
        <p:txBody>
          <a:bodyPr/>
          <a:lstStyle/>
          <a:p>
            <a:pPr defTabSz="457200">
              <a:spcBef>
                <a:spcPts val="1200"/>
              </a:spcBef>
              <a:defRPr sz="6700" spc="0">
                <a:latin typeface="Helvetica"/>
                <a:ea typeface="Helvetica"/>
                <a:cs typeface="Helvetica"/>
                <a:sym typeface="Helvetica"/>
              </a:defRPr>
            </a:pPr>
            <a:endParaRPr/>
          </a:p>
          <a:p>
            <a:pPr marL="740833" indent="-740833" defTabSz="457200">
              <a:spcBef>
                <a:spcPts val="1200"/>
              </a:spcBef>
              <a:buSzPct val="100000"/>
              <a:buAutoNum type="arabicParenR"/>
              <a:defRPr sz="6700" spc="0">
                <a:latin typeface="Helvetica"/>
                <a:ea typeface="Helvetica"/>
                <a:cs typeface="Helvetica"/>
                <a:sym typeface="Helvetica"/>
              </a:defRPr>
            </a:pPr>
            <a:r>
              <a:t>HTTP version </a:t>
            </a:r>
          </a:p>
          <a:p>
            <a:pPr marL="740833" indent="-740833" defTabSz="457200">
              <a:spcBef>
                <a:spcPts val="1200"/>
              </a:spcBef>
              <a:buSzPct val="100000"/>
              <a:buAutoNum type="arabicParenR"/>
              <a:defRPr sz="6700" spc="0">
                <a:latin typeface="Helvetica"/>
                <a:ea typeface="Helvetica"/>
                <a:cs typeface="Helvetica"/>
                <a:sym typeface="Helvetica"/>
              </a:defRPr>
            </a:pPr>
            <a:r>
              <a:t>URL</a:t>
            </a:r>
          </a:p>
          <a:p>
            <a:pPr marL="740833" indent="-740833" defTabSz="457200">
              <a:spcBef>
                <a:spcPts val="1200"/>
              </a:spcBef>
              <a:buSzPct val="100000"/>
              <a:buAutoNum type="arabicParenR"/>
              <a:defRPr sz="6700" spc="0">
                <a:latin typeface="Helvetica"/>
                <a:ea typeface="Helvetica"/>
                <a:cs typeface="Helvetica"/>
                <a:sym typeface="Helvetica"/>
              </a:defRPr>
            </a:pPr>
            <a:r>
              <a:t>Method </a:t>
            </a:r>
          </a:p>
          <a:p>
            <a:pPr marL="740833" indent="-740833" defTabSz="457200">
              <a:spcBef>
                <a:spcPts val="1200"/>
              </a:spcBef>
              <a:buSzPct val="100000"/>
              <a:buAutoNum type="arabicParenR"/>
              <a:defRPr sz="6700" spc="0">
                <a:latin typeface="Helvetica"/>
                <a:ea typeface="Helvetica"/>
                <a:cs typeface="Helvetica"/>
                <a:sym typeface="Helvetica"/>
              </a:defRPr>
            </a:pPr>
            <a:r>
              <a:t>Request headers</a:t>
            </a:r>
          </a:p>
          <a:p>
            <a:pPr marL="740833" indent="-740833" defTabSz="457200">
              <a:spcBef>
                <a:spcPts val="1200"/>
              </a:spcBef>
              <a:buSzPct val="100000"/>
              <a:buAutoNum type="arabicParenR"/>
              <a:defRPr sz="6700" spc="0">
                <a:latin typeface="Helvetica"/>
                <a:ea typeface="Helvetica"/>
                <a:cs typeface="Helvetica"/>
                <a:sym typeface="Helvetica"/>
              </a:defRPr>
            </a:pPr>
            <a:r>
              <a:t>Body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HTTP versions"/>
          <p:cNvSpPr txBox="1">
            <a:spLocks noGrp="1"/>
          </p:cNvSpPr>
          <p:nvPr>
            <p:ph type="title"/>
          </p:nvPr>
        </p:nvSpPr>
        <p:spPr>
          <a:xfrm>
            <a:off x="1206500" y="343861"/>
            <a:ext cx="21971000" cy="1435101"/>
          </a:xfrm>
          <a:prstGeom prst="rect">
            <a:avLst/>
          </a:prstGeom>
        </p:spPr>
        <p:txBody>
          <a:bodyPr/>
          <a:lstStyle/>
          <a:p>
            <a:r>
              <a:t>HTTP versions</a:t>
            </a:r>
          </a:p>
        </p:txBody>
      </p:sp>
      <p:sp>
        <p:nvSpPr>
          <p:cNvPr id="295" name="In 1989, Tim Berners-Lee invented HTTP. HTTP/1.1 was its 1st standardized version that was available for use in the year 1997 for the end-users. HTTP/1 was known to have poor response time. With websites becoming more resource-intensive, the protocol was"/>
          <p:cNvSpPr txBox="1">
            <a:spLocks noGrp="1"/>
          </p:cNvSpPr>
          <p:nvPr>
            <p:ph type="body" sz="half" idx="1"/>
          </p:nvPr>
        </p:nvSpPr>
        <p:spPr>
          <a:xfrm>
            <a:off x="1206500" y="9060518"/>
            <a:ext cx="21971000" cy="5047711"/>
          </a:xfrm>
          <a:prstGeom prst="rect">
            <a:avLst/>
          </a:prstGeom>
        </p:spPr>
        <p:txBody>
          <a:bodyPr/>
          <a:lstStyle/>
          <a:p>
            <a:pPr defTabSz="388620">
              <a:spcBef>
                <a:spcPts val="0"/>
              </a:spcBef>
              <a:defRPr sz="4080" spc="0">
                <a:solidFill>
                  <a:srgbClr val="131314"/>
                </a:solidFill>
                <a:latin typeface="Helvetica"/>
                <a:ea typeface="Helvetica"/>
                <a:cs typeface="Helvetica"/>
                <a:sym typeface="Helvetica"/>
              </a:defRPr>
            </a:pPr>
            <a:r>
              <a:t>In 1989, Tim Berners-Lee invented HTTP. HTTP/1.1 was its 1st standardized version that was available for use in the year 1997 for the end-users. HTTP/1 was known to have poor response time. With websites becoming more resource-intensive, the protocol was losing its efficiency. It progressively became essential to minimize latency and boost page load speeds. </a:t>
            </a:r>
          </a:p>
          <a:p>
            <a:pPr defTabSz="388620">
              <a:spcBef>
                <a:spcPts val="0"/>
              </a:spcBef>
              <a:defRPr sz="4080" spc="0">
                <a:solidFill>
                  <a:srgbClr val="131314"/>
                </a:solidFill>
                <a:latin typeface="Helvetica"/>
                <a:ea typeface="Helvetica"/>
                <a:cs typeface="Helvetica"/>
                <a:sym typeface="Helvetica"/>
              </a:defRPr>
            </a:pPr>
            <a:endParaRPr/>
          </a:p>
          <a:p>
            <a:pPr defTabSz="388620">
              <a:spcBef>
                <a:spcPts val="0"/>
              </a:spcBef>
              <a:defRPr sz="4080" spc="0">
                <a:solidFill>
                  <a:srgbClr val="131314"/>
                </a:solidFill>
                <a:latin typeface="Helvetica"/>
                <a:ea typeface="Helvetica"/>
                <a:cs typeface="Helvetica"/>
                <a:sym typeface="Helvetica"/>
              </a:defRPr>
            </a:pPr>
            <a:r>
              <a:t>Google looked into these problems. And as expected, SPDY - an experimental project to end troubles with HTTP/1.x – was put into trial in the year 2010.</a:t>
            </a:r>
          </a:p>
        </p:txBody>
      </p:sp>
      <p:pic>
        <p:nvPicPr>
          <p:cNvPr id="296" name="Image" descr="Image"/>
          <p:cNvPicPr>
            <a:picLocks noChangeAspect="1"/>
          </p:cNvPicPr>
          <p:nvPr/>
        </p:nvPicPr>
        <p:blipFill>
          <a:blip r:embed="rId2"/>
          <a:stretch>
            <a:fillRect/>
          </a:stretch>
        </p:blipFill>
        <p:spPr>
          <a:xfrm>
            <a:off x="2882155" y="2207504"/>
            <a:ext cx="18619690" cy="6424471"/>
          </a:xfrm>
          <a:prstGeom prst="rect">
            <a:avLst/>
          </a:prstGeom>
          <a:ln w="12700">
            <a:miter lim="400000"/>
          </a:ln>
        </p:spPr>
      </p:pic>
      <p:sp>
        <p:nvSpPr>
          <p:cNvPr id="297" name="Text"/>
          <p:cNvSpPr txBox="1"/>
          <p:nvPr/>
        </p:nvSpPr>
        <p:spPr>
          <a:xfrm>
            <a:off x="11298787" y="657195"/>
            <a:ext cx="453239"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3"/>
              </a:rPr>
              <a:t> </a:t>
            </a:r>
            <a:r>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HTTP/HTTPS and URL"/>
          <p:cNvSpPr txBox="1">
            <a:spLocks noGrp="1"/>
          </p:cNvSpPr>
          <p:nvPr>
            <p:ph type="title" idx="4294967295"/>
          </p:nvPr>
        </p:nvSpPr>
        <p:spPr>
          <a:xfrm>
            <a:off x="747622" y="368577"/>
            <a:ext cx="21971001" cy="1434950"/>
          </a:xfrm>
          <a:prstGeom prst="rect">
            <a:avLst/>
          </a:prstGeom>
        </p:spPr>
        <p:txBody>
          <a:bodyPr/>
          <a:lstStyle/>
          <a:p>
            <a:r>
              <a:rPr b="0"/>
              <a:t>HTTP/</a:t>
            </a:r>
            <a:r>
              <a:rPr b="0">
                <a:solidFill>
                  <a:schemeClr val="accent6">
                    <a:satOff val="-20754"/>
                    <a:lumOff val="-16738"/>
                  </a:schemeClr>
                </a:solidFill>
              </a:rPr>
              <a:t>HTTPS</a:t>
            </a:r>
            <a:r>
              <a:rPr b="0"/>
              <a:t> and </a:t>
            </a:r>
            <a:r>
              <a:t>URL</a:t>
            </a:r>
          </a:p>
        </p:txBody>
      </p:sp>
      <p:grpSp>
        <p:nvGrpSpPr>
          <p:cNvPr id="311" name="Screen Shot 2022-09-06 at 9.09.11 AM.png"/>
          <p:cNvGrpSpPr/>
          <p:nvPr/>
        </p:nvGrpSpPr>
        <p:grpSpPr>
          <a:xfrm>
            <a:off x="-3878" y="1945725"/>
            <a:ext cx="12309314" cy="6164249"/>
            <a:chOff x="0" y="0"/>
            <a:chExt cx="12309313" cy="6164248"/>
          </a:xfrm>
        </p:grpSpPr>
        <p:pic>
          <p:nvPicPr>
            <p:cNvPr id="310" name="Screen Shot 2022-09-06 at 9.09.11 AM.png" descr="Screen Shot 2022-09-06 at 9.09.11 AM.png"/>
            <p:cNvPicPr>
              <a:picLocks noChangeAspect="1"/>
            </p:cNvPicPr>
            <p:nvPr/>
          </p:nvPicPr>
          <p:blipFill>
            <a:blip r:embed="rId2"/>
            <a:stretch>
              <a:fillRect/>
            </a:stretch>
          </p:blipFill>
          <p:spPr>
            <a:xfrm>
              <a:off x="127000" y="88900"/>
              <a:ext cx="12055314" cy="5834049"/>
            </a:xfrm>
            <a:prstGeom prst="rect">
              <a:avLst/>
            </a:prstGeom>
            <a:ln>
              <a:noFill/>
            </a:ln>
            <a:effectLst/>
          </p:spPr>
        </p:pic>
        <p:pic>
          <p:nvPicPr>
            <p:cNvPr id="309" name="Screen Shot 2022-09-06 at 9.09.11 AM.png" descr="Screen Shot 2022-09-06 at 9.09.11 AM.png"/>
            <p:cNvPicPr>
              <a:picLocks/>
            </p:cNvPicPr>
            <p:nvPr/>
          </p:nvPicPr>
          <p:blipFill>
            <a:blip r:embed="rId3"/>
            <a:stretch>
              <a:fillRect/>
            </a:stretch>
          </p:blipFill>
          <p:spPr>
            <a:xfrm>
              <a:off x="0" y="0"/>
              <a:ext cx="12309314" cy="6164249"/>
            </a:xfrm>
            <a:prstGeom prst="rect">
              <a:avLst/>
            </a:prstGeom>
            <a:effectLst/>
          </p:spPr>
        </p:pic>
      </p:grpSp>
      <p:grpSp>
        <p:nvGrpSpPr>
          <p:cNvPr id="314" name="Screen Shot 2022-09-06 at 9.10.30 AM.png"/>
          <p:cNvGrpSpPr/>
          <p:nvPr/>
        </p:nvGrpSpPr>
        <p:grpSpPr>
          <a:xfrm>
            <a:off x="12682749" y="2023784"/>
            <a:ext cx="11705130" cy="6164249"/>
            <a:chOff x="0" y="0"/>
            <a:chExt cx="11705128" cy="6164248"/>
          </a:xfrm>
        </p:grpSpPr>
        <p:pic>
          <p:nvPicPr>
            <p:cNvPr id="313" name="Screen Shot 2022-09-06 at 9.10.30 AM.png" descr="Screen Shot 2022-09-06 at 9.10.30 AM.png"/>
            <p:cNvPicPr>
              <a:picLocks noChangeAspect="1"/>
            </p:cNvPicPr>
            <p:nvPr/>
          </p:nvPicPr>
          <p:blipFill>
            <a:blip r:embed="rId4"/>
            <a:stretch>
              <a:fillRect/>
            </a:stretch>
          </p:blipFill>
          <p:spPr>
            <a:xfrm>
              <a:off x="127000" y="88900"/>
              <a:ext cx="11451129" cy="5834049"/>
            </a:xfrm>
            <a:prstGeom prst="rect">
              <a:avLst/>
            </a:prstGeom>
            <a:ln>
              <a:noFill/>
            </a:ln>
            <a:effectLst/>
          </p:spPr>
        </p:pic>
        <p:pic>
          <p:nvPicPr>
            <p:cNvPr id="312" name="Screen Shot 2022-09-06 at 9.10.30 AM.png" descr="Screen Shot 2022-09-06 at 9.10.30 AM.png"/>
            <p:cNvPicPr>
              <a:picLocks/>
            </p:cNvPicPr>
            <p:nvPr/>
          </p:nvPicPr>
          <p:blipFill>
            <a:blip r:embed="rId5"/>
            <a:stretch>
              <a:fillRect/>
            </a:stretch>
          </p:blipFill>
          <p:spPr>
            <a:xfrm>
              <a:off x="0" y="0"/>
              <a:ext cx="11705129" cy="6164249"/>
            </a:xfrm>
            <a:prstGeom prst="rect">
              <a:avLst/>
            </a:prstGeom>
            <a:effectLst/>
          </p:spPr>
        </p:pic>
      </p:grpSp>
      <p:pic>
        <p:nvPicPr>
          <p:cNvPr id="315" name="Image" descr="Image"/>
          <p:cNvPicPr>
            <a:picLocks noChangeAspect="1"/>
          </p:cNvPicPr>
          <p:nvPr/>
        </p:nvPicPr>
        <p:blipFill>
          <a:blip r:embed="rId6"/>
          <a:srcRect t="5832" b="24456"/>
          <a:stretch>
            <a:fillRect/>
          </a:stretch>
        </p:blipFill>
        <p:spPr>
          <a:xfrm>
            <a:off x="6651623" y="8931291"/>
            <a:ext cx="10674938" cy="4587294"/>
          </a:xfrm>
          <a:prstGeom prst="rect">
            <a:avLst/>
          </a:prstGeom>
          <a:ln w="12700">
            <a:miter lim="400000"/>
          </a:ln>
        </p:spPr>
      </p:pic>
      <p:pic>
        <p:nvPicPr>
          <p:cNvPr id="316" name="Image" descr="Image"/>
          <p:cNvPicPr>
            <a:picLocks noChangeAspect="1"/>
          </p:cNvPicPr>
          <p:nvPr/>
        </p:nvPicPr>
        <p:blipFill>
          <a:blip r:embed="rId7"/>
          <a:stretch>
            <a:fillRect/>
          </a:stretch>
        </p:blipFill>
        <p:spPr>
          <a:xfrm>
            <a:off x="16942519" y="9775459"/>
            <a:ext cx="2252799" cy="2252799"/>
          </a:xfrm>
          <a:prstGeom prst="rect">
            <a:avLst/>
          </a:prstGeom>
          <a:ln w="12700">
            <a:miter lim="400000"/>
          </a:ln>
        </p:spPr>
      </p:pic>
      <p:pic>
        <p:nvPicPr>
          <p:cNvPr id="317" name="Image" descr="Image"/>
          <p:cNvPicPr>
            <a:picLocks noChangeAspect="1"/>
          </p:cNvPicPr>
          <p:nvPr/>
        </p:nvPicPr>
        <p:blipFill>
          <a:blip r:embed="rId8"/>
          <a:stretch>
            <a:fillRect/>
          </a:stretch>
        </p:blipFill>
        <p:spPr>
          <a:xfrm>
            <a:off x="3881585" y="8912331"/>
            <a:ext cx="3249559" cy="324956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Image" descr="Image"/>
          <p:cNvPicPr>
            <a:picLocks noChangeAspect="1"/>
          </p:cNvPicPr>
          <p:nvPr/>
        </p:nvPicPr>
        <p:blipFill>
          <a:blip r:embed="rId2"/>
          <a:srcRect b="35551"/>
          <a:stretch>
            <a:fillRect/>
          </a:stretch>
        </p:blipFill>
        <p:spPr>
          <a:xfrm>
            <a:off x="6004123" y="2255485"/>
            <a:ext cx="12375627" cy="3609207"/>
          </a:xfrm>
          <a:prstGeom prst="rect">
            <a:avLst/>
          </a:prstGeom>
          <a:ln w="12700">
            <a:miter lim="400000"/>
          </a:ln>
        </p:spPr>
      </p:pic>
      <p:sp>
        <p:nvSpPr>
          <p:cNvPr id="320" name="Methods (CRUD)"/>
          <p:cNvSpPr txBox="1"/>
          <p:nvPr/>
        </p:nvSpPr>
        <p:spPr>
          <a:xfrm>
            <a:off x="796370" y="537561"/>
            <a:ext cx="7937501" cy="1267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700" b="1"/>
            </a:lvl1pPr>
          </a:lstStyle>
          <a:p>
            <a:r>
              <a:t>Methods (CRUD)</a:t>
            </a:r>
          </a:p>
        </p:txBody>
      </p:sp>
      <p:pic>
        <p:nvPicPr>
          <p:cNvPr id="321" name="Image" descr="Image"/>
          <p:cNvPicPr>
            <a:picLocks noChangeAspect="1"/>
          </p:cNvPicPr>
          <p:nvPr/>
        </p:nvPicPr>
        <p:blipFill>
          <a:blip r:embed="rId3"/>
          <a:stretch>
            <a:fillRect/>
          </a:stretch>
        </p:blipFill>
        <p:spPr>
          <a:xfrm>
            <a:off x="4267739" y="7772094"/>
            <a:ext cx="16930362" cy="5158782"/>
          </a:xfrm>
          <a:prstGeom prst="rect">
            <a:avLst/>
          </a:prstGeom>
          <a:ln w="25400">
            <a:solidFill>
              <a:srgbClr val="000000"/>
            </a:solidFill>
            <a:miter lim="400000"/>
          </a:ln>
        </p:spPr>
      </p:pic>
      <p:sp>
        <p:nvSpPr>
          <p:cNvPr id="322" name="Arrow"/>
          <p:cNvSpPr/>
          <p:nvPr/>
        </p:nvSpPr>
        <p:spPr>
          <a:xfrm rot="5262448">
            <a:off x="12105032" y="6181094"/>
            <a:ext cx="1270001"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quest headers"/>
          <p:cNvSpPr txBox="1">
            <a:spLocks noGrp="1"/>
          </p:cNvSpPr>
          <p:nvPr>
            <p:ph type="title"/>
          </p:nvPr>
        </p:nvSpPr>
        <p:spPr>
          <a:xfrm>
            <a:off x="1206500" y="1084923"/>
            <a:ext cx="21971000" cy="1435101"/>
          </a:xfrm>
          <a:prstGeom prst="rect">
            <a:avLst/>
          </a:prstGeom>
        </p:spPr>
        <p:txBody>
          <a:bodyPr/>
          <a:lstStyle/>
          <a:p>
            <a:r>
              <a:t>Request headers</a:t>
            </a:r>
          </a:p>
        </p:txBody>
      </p:sp>
      <p:sp>
        <p:nvSpPr>
          <p:cNvPr id="325" name="HTTP headers let the client and the server pass additional information with an HTTP request or response.…"/>
          <p:cNvSpPr txBox="1">
            <a:spLocks noGrp="1"/>
          </p:cNvSpPr>
          <p:nvPr>
            <p:ph type="body" sz="half" idx="1"/>
          </p:nvPr>
        </p:nvSpPr>
        <p:spPr>
          <a:xfrm>
            <a:off x="1346924" y="3476167"/>
            <a:ext cx="9564973" cy="8256012"/>
          </a:xfrm>
          <a:prstGeom prst="rect">
            <a:avLst/>
          </a:prstGeom>
        </p:spPr>
        <p:txBody>
          <a:bodyPr/>
          <a:lstStyle/>
          <a:p>
            <a:pPr defTabSz="726440">
              <a:spcBef>
                <a:spcPts val="1500"/>
              </a:spcBef>
              <a:defRPr sz="4840" spc="-48"/>
            </a:pPr>
            <a:r>
              <a:t>HTTP headers let the client and the server pass additional information with an HTTP request or response.   </a:t>
            </a:r>
          </a:p>
          <a:p>
            <a:pPr defTabSz="726440">
              <a:spcBef>
                <a:spcPts val="1500"/>
              </a:spcBef>
              <a:defRPr sz="4840" spc="-48"/>
            </a:pPr>
            <a:endParaRPr/>
          </a:p>
          <a:p>
            <a:pPr defTabSz="726440">
              <a:spcBef>
                <a:spcPts val="1500"/>
              </a:spcBef>
              <a:defRPr sz="4840" spc="-48"/>
            </a:pPr>
            <a:r>
              <a:t>An HTTP header consists of its case-insensitive name followed by a colon (</a:t>
            </a:r>
            <a:r>
              <a:rPr>
                <a:latin typeface="Courier"/>
                <a:ea typeface="Courier"/>
                <a:cs typeface="Courier"/>
                <a:sym typeface="Courier"/>
              </a:rPr>
              <a:t>:</a:t>
            </a:r>
            <a:r>
              <a:t>), then by its value. </a:t>
            </a:r>
          </a:p>
          <a:p>
            <a:pPr defTabSz="726440">
              <a:spcBef>
                <a:spcPts val="1500"/>
              </a:spcBef>
              <a:defRPr sz="4840" spc="-48"/>
            </a:pPr>
            <a:endParaRPr/>
          </a:p>
        </p:txBody>
      </p:sp>
      <p:pic>
        <p:nvPicPr>
          <p:cNvPr id="326" name="Image" descr="Image"/>
          <p:cNvPicPr>
            <a:picLocks noChangeAspect="1"/>
          </p:cNvPicPr>
          <p:nvPr/>
        </p:nvPicPr>
        <p:blipFill>
          <a:blip r:embed="rId2"/>
          <a:srcRect l="29922" r="25762"/>
          <a:stretch>
            <a:fillRect/>
          </a:stretch>
        </p:blipFill>
        <p:spPr>
          <a:xfrm>
            <a:off x="13509034" y="1022526"/>
            <a:ext cx="6615898" cy="9330718"/>
          </a:xfrm>
          <a:prstGeom prst="rect">
            <a:avLst/>
          </a:prstGeom>
          <a:ln w="12700">
            <a:miter lim="400000"/>
          </a:ln>
        </p:spPr>
      </p:pic>
      <p:sp>
        <p:nvSpPr>
          <p:cNvPr id="327" name="Accept-Language: en-US,en;q=0.5…"/>
          <p:cNvSpPr txBox="1"/>
          <p:nvPr/>
        </p:nvSpPr>
        <p:spPr>
          <a:xfrm>
            <a:off x="8708837" y="10593458"/>
            <a:ext cx="14244257" cy="257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0"/>
              </a:spcBef>
              <a:defRPr sz="5400">
                <a:solidFill>
                  <a:srgbClr val="1B1B1B"/>
                </a:solidFill>
                <a:latin typeface="Courier"/>
                <a:ea typeface="Courier"/>
                <a:cs typeface="Courier"/>
                <a:sym typeface="Courier"/>
              </a:defRPr>
            </a:pPr>
            <a:r>
              <a:t>Accept-Language: en-US,en;q=0.5</a:t>
            </a:r>
          </a:p>
          <a:p>
            <a:pPr defTabSz="457200">
              <a:lnSpc>
                <a:spcPct val="100000"/>
              </a:lnSpc>
              <a:spcBef>
                <a:spcPts val="0"/>
              </a:spcBef>
              <a:defRPr sz="5400">
                <a:solidFill>
                  <a:srgbClr val="1B1B1B"/>
                </a:solidFill>
                <a:latin typeface="Courier"/>
                <a:ea typeface="Courier"/>
                <a:cs typeface="Courier"/>
                <a:sym typeface="Courier"/>
              </a:defRPr>
            </a:pPr>
            <a:endParaRPr/>
          </a:p>
          <a:p>
            <a:pPr defTabSz="457200">
              <a:lnSpc>
                <a:spcPct val="100000"/>
              </a:lnSpc>
              <a:spcBef>
                <a:spcPts val="0"/>
              </a:spcBef>
              <a:defRPr sz="5400">
                <a:solidFill>
                  <a:srgbClr val="1B1B1B"/>
                </a:solidFill>
                <a:latin typeface="Courier"/>
                <a:ea typeface="Courier"/>
                <a:cs typeface="Courier"/>
                <a:sym typeface="Courier"/>
              </a:defRPr>
            </a:pPr>
            <a:r>
              <a:t>Accept: text/html;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2"/>
          <a:stretch>
            <a:fillRect/>
          </a:stretch>
        </p:blipFill>
        <p:spPr>
          <a:xfrm>
            <a:off x="6240547" y="386526"/>
            <a:ext cx="16842212" cy="12484289"/>
          </a:xfrm>
          <a:prstGeom prst="rect">
            <a:avLst/>
          </a:prstGeom>
          <a:ln w="12700">
            <a:miter lim="400000"/>
          </a:ln>
        </p:spPr>
      </p:pic>
      <p:sp>
        <p:nvSpPr>
          <p:cNvPr id="164" name="Front end: The software development that happens on the user-side. When you interact with buttons, forms, input boxes, images, banners and other elements of a webpage on a browser, all of this falls under the purview of the front-end developer."/>
          <p:cNvSpPr txBox="1"/>
          <p:nvPr/>
        </p:nvSpPr>
        <p:spPr>
          <a:xfrm>
            <a:off x="464165" y="5555143"/>
            <a:ext cx="9447210" cy="604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b="1"/>
              <a:t>Front end:</a:t>
            </a:r>
            <a:r>
              <a:t> The software development that happens on the user-side. When you interact with buttons, forms, input boxes, images, banners and other elements of a webpage on a browser, all of this falls under the purview of the front-end developer.</a:t>
            </a:r>
          </a:p>
        </p:txBody>
      </p:sp>
      <p:sp>
        <p:nvSpPr>
          <p:cNvPr id="165" name="FRONTEND"/>
          <p:cNvSpPr txBox="1"/>
          <p:nvPr/>
        </p:nvSpPr>
        <p:spPr>
          <a:xfrm>
            <a:off x="11306760" y="1038599"/>
            <a:ext cx="2327555" cy="585112"/>
          </a:xfrm>
          <a:prstGeom prst="rect">
            <a:avLst/>
          </a:prstGeom>
          <a:solidFill>
            <a:srgbClr val="60D93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66" name="APIs"/>
          <p:cNvSpPr txBox="1"/>
          <p:nvPr/>
        </p:nvSpPr>
        <p:spPr>
          <a:xfrm>
            <a:off x="15570245" y="1601325"/>
            <a:ext cx="980340" cy="585112"/>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APIs</a:t>
            </a:r>
          </a:p>
        </p:txBody>
      </p:sp>
      <p:sp>
        <p:nvSpPr>
          <p:cNvPr id="167" name="BACKEND"/>
          <p:cNvSpPr txBox="1"/>
          <p:nvPr/>
        </p:nvSpPr>
        <p:spPr>
          <a:xfrm>
            <a:off x="20143726" y="5191203"/>
            <a:ext cx="2086154" cy="585113"/>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BACKEND</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Body"/>
          <p:cNvSpPr txBox="1">
            <a:spLocks noGrp="1"/>
          </p:cNvSpPr>
          <p:nvPr>
            <p:ph type="title"/>
          </p:nvPr>
        </p:nvSpPr>
        <p:spPr>
          <a:xfrm>
            <a:off x="832033" y="517800"/>
            <a:ext cx="21971001" cy="1435101"/>
          </a:xfrm>
          <a:prstGeom prst="rect">
            <a:avLst/>
          </a:prstGeom>
        </p:spPr>
        <p:txBody>
          <a:bodyPr/>
          <a:lstStyle/>
          <a:p>
            <a:r>
              <a:t>Body</a:t>
            </a:r>
          </a:p>
        </p:txBody>
      </p:sp>
      <p:sp>
        <p:nvSpPr>
          <p:cNvPr id="330" name="Text…"/>
          <p:cNvSpPr txBox="1"/>
          <p:nvPr/>
        </p:nvSpPr>
        <p:spPr>
          <a:xfrm>
            <a:off x="857050" y="2966867"/>
            <a:ext cx="6852210" cy="8156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Text </a:t>
            </a:r>
          </a:p>
          <a:p>
            <a:r>
              <a:t>Javascript</a:t>
            </a:r>
          </a:p>
          <a:p>
            <a:r>
              <a:t>JSON</a:t>
            </a:r>
          </a:p>
          <a:p>
            <a:r>
              <a:t>HTML</a:t>
            </a:r>
          </a:p>
          <a:p>
            <a:r>
              <a:t>XML</a:t>
            </a:r>
          </a:p>
          <a:p>
            <a:r>
              <a:t>Form-Data</a:t>
            </a:r>
          </a:p>
          <a:p>
            <a:r>
              <a:t>x-www-form-urlencoded</a:t>
            </a:r>
          </a:p>
        </p:txBody>
      </p:sp>
      <p:pic>
        <p:nvPicPr>
          <p:cNvPr id="331" name="Image" descr="Image"/>
          <p:cNvPicPr>
            <a:picLocks noChangeAspect="1"/>
          </p:cNvPicPr>
          <p:nvPr/>
        </p:nvPicPr>
        <p:blipFill>
          <a:blip r:embed="rId2"/>
          <a:stretch>
            <a:fillRect/>
          </a:stretch>
        </p:blipFill>
        <p:spPr>
          <a:xfrm>
            <a:off x="8816998" y="516810"/>
            <a:ext cx="11191014" cy="6341574"/>
          </a:xfrm>
          <a:prstGeom prst="rect">
            <a:avLst/>
          </a:prstGeom>
          <a:ln w="12700">
            <a:miter lim="400000"/>
          </a:ln>
        </p:spPr>
      </p:pic>
      <p:pic>
        <p:nvPicPr>
          <p:cNvPr id="332" name="Image" descr="Image"/>
          <p:cNvPicPr>
            <a:picLocks noChangeAspect="1"/>
          </p:cNvPicPr>
          <p:nvPr/>
        </p:nvPicPr>
        <p:blipFill>
          <a:blip r:embed="rId3"/>
          <a:stretch>
            <a:fillRect/>
          </a:stretch>
        </p:blipFill>
        <p:spPr>
          <a:xfrm>
            <a:off x="8822150" y="7132569"/>
            <a:ext cx="8876895" cy="6066622"/>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 Shot 2022-02-22 at 12.05.21 PM.png" descr="Screen Shot 2022-02-22 at 12.05.21 PM.png"/>
          <p:cNvPicPr>
            <a:picLocks noChangeAspect="1"/>
          </p:cNvPicPr>
          <p:nvPr/>
        </p:nvPicPr>
        <p:blipFill>
          <a:blip r:embed="rId2"/>
          <a:stretch>
            <a:fillRect/>
          </a:stretch>
        </p:blipFill>
        <p:spPr>
          <a:xfrm>
            <a:off x="944484" y="2189850"/>
            <a:ext cx="18089630" cy="11031871"/>
          </a:xfrm>
          <a:prstGeom prst="rect">
            <a:avLst/>
          </a:prstGeom>
          <a:ln w="12700">
            <a:miter lim="400000"/>
          </a:ln>
        </p:spPr>
      </p:pic>
      <p:sp>
        <p:nvSpPr>
          <p:cNvPr id="335" name="Response"/>
          <p:cNvSpPr txBox="1">
            <a:spLocks noGrp="1"/>
          </p:cNvSpPr>
          <p:nvPr>
            <p:ph type="title" idx="4294967295"/>
          </p:nvPr>
        </p:nvSpPr>
        <p:spPr>
          <a:xfrm>
            <a:off x="747622" y="368577"/>
            <a:ext cx="21971001" cy="1434950"/>
          </a:xfrm>
          <a:prstGeom prst="rect">
            <a:avLst/>
          </a:prstGeom>
        </p:spPr>
        <p:txBody>
          <a:bodyPr/>
          <a:lstStyle/>
          <a:p>
            <a:r>
              <a:t>Response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sponse"/>
          <p:cNvSpPr txBox="1">
            <a:spLocks noGrp="1"/>
          </p:cNvSpPr>
          <p:nvPr>
            <p:ph type="title"/>
          </p:nvPr>
        </p:nvSpPr>
        <p:spPr>
          <a:prstGeom prst="rect">
            <a:avLst/>
          </a:prstGeom>
        </p:spPr>
        <p:txBody>
          <a:bodyPr/>
          <a:lstStyle/>
          <a:p>
            <a:r>
              <a:t>Response</a:t>
            </a:r>
          </a:p>
        </p:txBody>
      </p:sp>
      <p:sp>
        <p:nvSpPr>
          <p:cNvPr id="338" name="Response Status codes are split into 5 groups each group has a meaning and a three digit code.…"/>
          <p:cNvSpPr txBox="1"/>
          <p:nvPr/>
        </p:nvSpPr>
        <p:spPr>
          <a:xfrm>
            <a:off x="1396979" y="3710199"/>
            <a:ext cx="15892936" cy="5911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2700"/>
              </a:spcBef>
              <a:defRPr sz="4600">
                <a:solidFill>
                  <a:srgbClr val="303030"/>
                </a:solidFill>
                <a:latin typeface="Arial"/>
                <a:ea typeface="Arial"/>
                <a:cs typeface="Arial"/>
                <a:sym typeface="Arial"/>
              </a:defRPr>
            </a:pPr>
            <a:r>
              <a:rPr b="1"/>
              <a:t>Response Status codes</a:t>
            </a:r>
            <a:r>
              <a:t> are split into 5 groups each group has a meaning and a </a:t>
            </a:r>
            <a:r>
              <a:rPr b="1"/>
              <a:t>three digit</a:t>
            </a:r>
            <a:r>
              <a:t> code.</a:t>
            </a:r>
          </a:p>
          <a:p>
            <a:pPr marL="457199" indent="-317499" defTabSz="457200">
              <a:lnSpc>
                <a:spcPct val="100000"/>
              </a:lnSpc>
              <a:spcBef>
                <a:spcPts val="0"/>
              </a:spcBef>
              <a:buClr>
                <a:srgbClr val="303030"/>
              </a:buClr>
              <a:buSzPct val="123000"/>
              <a:buFont typeface="Arial"/>
              <a:buChar char="•"/>
              <a:defRPr sz="4600">
                <a:solidFill>
                  <a:srgbClr val="303030"/>
                </a:solidFill>
                <a:latin typeface="Arial"/>
                <a:ea typeface="Arial"/>
                <a:cs typeface="Arial"/>
                <a:sym typeface="Arial"/>
              </a:defRPr>
            </a:pPr>
            <a:r>
              <a:rPr b="1"/>
              <a:t>1xx</a:t>
            </a:r>
            <a:r>
              <a:t> – Informational</a:t>
            </a:r>
          </a:p>
          <a:p>
            <a:pPr marL="457199" indent="-317499" defTabSz="457200">
              <a:lnSpc>
                <a:spcPct val="100000"/>
              </a:lnSpc>
              <a:spcBef>
                <a:spcPts val="0"/>
              </a:spcBef>
              <a:buClr>
                <a:srgbClr val="303030"/>
              </a:buClr>
              <a:buSzPct val="123000"/>
              <a:buFont typeface="Arial"/>
              <a:buChar char="•"/>
              <a:defRPr sz="4600">
                <a:solidFill>
                  <a:srgbClr val="303030"/>
                </a:solidFill>
                <a:latin typeface="Arial"/>
                <a:ea typeface="Arial"/>
                <a:cs typeface="Arial"/>
                <a:sym typeface="Arial"/>
              </a:defRPr>
            </a:pPr>
            <a:r>
              <a:rPr b="1"/>
              <a:t>2xx</a:t>
            </a:r>
            <a:r>
              <a:t> – Successful</a:t>
            </a:r>
          </a:p>
          <a:p>
            <a:pPr marL="457199" indent="-317499" defTabSz="457200">
              <a:lnSpc>
                <a:spcPct val="100000"/>
              </a:lnSpc>
              <a:spcBef>
                <a:spcPts val="0"/>
              </a:spcBef>
              <a:buClr>
                <a:srgbClr val="303030"/>
              </a:buClr>
              <a:buSzPct val="123000"/>
              <a:buFont typeface="Arial"/>
              <a:buChar char="•"/>
              <a:defRPr sz="4600">
                <a:solidFill>
                  <a:srgbClr val="303030"/>
                </a:solidFill>
                <a:latin typeface="Arial"/>
                <a:ea typeface="Arial"/>
                <a:cs typeface="Arial"/>
                <a:sym typeface="Arial"/>
              </a:defRPr>
            </a:pPr>
            <a:r>
              <a:rPr b="1"/>
              <a:t>3xx</a:t>
            </a:r>
            <a:r>
              <a:t> -Multiple Choice</a:t>
            </a:r>
          </a:p>
          <a:p>
            <a:pPr marL="457199" indent="-317499" defTabSz="457200">
              <a:lnSpc>
                <a:spcPct val="100000"/>
              </a:lnSpc>
              <a:spcBef>
                <a:spcPts val="0"/>
              </a:spcBef>
              <a:buClr>
                <a:srgbClr val="303030"/>
              </a:buClr>
              <a:buSzPct val="123000"/>
              <a:buFont typeface="Arial"/>
              <a:buChar char="•"/>
              <a:defRPr sz="4600">
                <a:solidFill>
                  <a:srgbClr val="303030"/>
                </a:solidFill>
                <a:latin typeface="Arial"/>
                <a:ea typeface="Arial"/>
                <a:cs typeface="Arial"/>
                <a:sym typeface="Arial"/>
              </a:defRPr>
            </a:pPr>
            <a:r>
              <a:rPr b="1"/>
              <a:t>4xx</a:t>
            </a:r>
            <a:r>
              <a:t>– Client Error</a:t>
            </a:r>
          </a:p>
          <a:p>
            <a:pPr marL="457199" indent="-317499" defTabSz="457200">
              <a:lnSpc>
                <a:spcPct val="100000"/>
              </a:lnSpc>
              <a:spcBef>
                <a:spcPts val="0"/>
              </a:spcBef>
              <a:buClr>
                <a:srgbClr val="303030"/>
              </a:buClr>
              <a:buSzPct val="123000"/>
              <a:buFont typeface="Arial"/>
              <a:buChar char="•"/>
              <a:defRPr sz="4600">
                <a:solidFill>
                  <a:srgbClr val="303030"/>
                </a:solidFill>
                <a:latin typeface="Arial"/>
                <a:ea typeface="Arial"/>
                <a:cs typeface="Arial"/>
                <a:sym typeface="Arial"/>
              </a:defRPr>
            </a:pPr>
            <a:r>
              <a:rPr b="1"/>
              <a:t>5xx</a:t>
            </a:r>
            <a:r>
              <a:t> -Server Error</a:t>
            </a:r>
          </a:p>
        </p:txBody>
      </p:sp>
      <p:sp>
        <p:nvSpPr>
          <p:cNvPr id="339" name="https://developer.mozilla.org/en-US/docs/Web/HTTP/Status"/>
          <p:cNvSpPr txBox="1"/>
          <p:nvPr/>
        </p:nvSpPr>
        <p:spPr>
          <a:xfrm>
            <a:off x="1699896" y="10355869"/>
            <a:ext cx="1661190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2"/>
              </a:rPr>
              <a:t>https://developer.mozilla.org/en-US/docs/Web/HTTP/Status</a:t>
            </a:r>
            <a:r>
              <a:t> </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Example in python…get"/>
          <p:cNvSpPr txBox="1">
            <a:spLocks noGrp="1"/>
          </p:cNvSpPr>
          <p:nvPr>
            <p:ph type="title"/>
          </p:nvPr>
        </p:nvSpPr>
        <p:spPr>
          <a:xfrm>
            <a:off x="832033" y="517800"/>
            <a:ext cx="21971001" cy="1435101"/>
          </a:xfrm>
          <a:prstGeom prst="rect">
            <a:avLst/>
          </a:prstGeom>
        </p:spPr>
        <p:txBody>
          <a:bodyPr/>
          <a:lstStyle/>
          <a:p>
            <a:r>
              <a:t>Example in python…get </a:t>
            </a:r>
          </a:p>
        </p:txBody>
      </p:sp>
      <p:sp>
        <p:nvSpPr>
          <p:cNvPr id="342" name="import requests…"/>
          <p:cNvSpPr txBox="1"/>
          <p:nvPr/>
        </p:nvSpPr>
        <p:spPr>
          <a:xfrm>
            <a:off x="823717" y="3890186"/>
            <a:ext cx="16285686" cy="7480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7200"/>
              </a:lnSpc>
              <a:spcBef>
                <a:spcPts val="0"/>
              </a:spcBef>
              <a:defRPr sz="4500">
                <a:solidFill>
                  <a:srgbClr val="4EC9B0"/>
                </a:solidFill>
                <a:latin typeface="Menlo Regular"/>
                <a:ea typeface="Menlo Regular"/>
                <a:cs typeface="Menlo Regular"/>
                <a:sym typeface="Menlo Regular"/>
              </a:defRPr>
            </a:pPr>
            <a:r>
              <a:rPr>
                <a:solidFill>
                  <a:srgbClr val="C586C0"/>
                </a:solidFill>
              </a:rPr>
              <a:t>import</a:t>
            </a:r>
            <a:r>
              <a:rPr>
                <a:solidFill>
                  <a:srgbClr val="D4D4D4"/>
                </a:solidFill>
              </a:rPr>
              <a:t> </a:t>
            </a:r>
            <a:r>
              <a:t>requests</a:t>
            </a:r>
            <a:r>
              <a:rPr>
                <a:solidFill>
                  <a:srgbClr val="D4D4D4"/>
                </a:solidFill>
              </a:rPr>
              <a:t> </a:t>
            </a:r>
          </a:p>
          <a:p>
            <a:pPr defTabSz="457200">
              <a:lnSpc>
                <a:spcPts val="7200"/>
              </a:lnSpc>
              <a:spcBef>
                <a:spcPts val="0"/>
              </a:spcBef>
              <a:defRPr sz="4500">
                <a:solidFill>
                  <a:srgbClr val="D4D4D4"/>
                </a:solidFill>
                <a:latin typeface="Menlo Regular"/>
                <a:ea typeface="Menlo Regular"/>
                <a:cs typeface="Menlo Regular"/>
                <a:sym typeface="Menlo Regular"/>
              </a:defRPr>
            </a:pPr>
            <a:endParaRPr>
              <a:solidFill>
                <a:srgbClr val="D4D4D4"/>
              </a:solidFill>
            </a:endParaRPr>
          </a:p>
          <a:p>
            <a:pPr defTabSz="457200">
              <a:lnSpc>
                <a:spcPts val="7200"/>
              </a:lnSpc>
              <a:spcBef>
                <a:spcPts val="0"/>
              </a:spcBef>
              <a:defRPr sz="4500">
                <a:solidFill>
                  <a:srgbClr val="CE9178"/>
                </a:solidFill>
                <a:latin typeface="Menlo Regular"/>
                <a:ea typeface="Menlo Regular"/>
                <a:cs typeface="Menlo Regular"/>
                <a:sym typeface="Menlo Regular"/>
              </a:defRPr>
            </a:pPr>
            <a:r>
              <a:rPr>
                <a:solidFill>
                  <a:srgbClr val="9CDCFE"/>
                </a:solidFill>
              </a:rPr>
              <a:t>url</a:t>
            </a:r>
            <a:r>
              <a:rPr>
                <a:solidFill>
                  <a:srgbClr val="D4D4D4"/>
                </a:solidFill>
              </a:rPr>
              <a:t> = </a:t>
            </a:r>
            <a:r>
              <a:t>"http://www.google.com"</a:t>
            </a:r>
            <a:endParaRPr>
              <a:solidFill>
                <a:srgbClr val="D4D4D4"/>
              </a:solidFill>
            </a:endParaRPr>
          </a:p>
          <a:p>
            <a:pPr defTabSz="457200">
              <a:lnSpc>
                <a:spcPts val="7200"/>
              </a:lnSpc>
              <a:spcBef>
                <a:spcPts val="0"/>
              </a:spcBef>
              <a:defRPr sz="4500">
                <a:solidFill>
                  <a:srgbClr val="D4D4D4"/>
                </a:solidFill>
                <a:latin typeface="Menlo Regular"/>
                <a:ea typeface="Menlo Regular"/>
                <a:cs typeface="Menlo Regular"/>
                <a:sym typeface="Menlo Regular"/>
              </a:defRPr>
            </a:pPr>
            <a:endParaRPr>
              <a:solidFill>
                <a:srgbClr val="D4D4D4"/>
              </a:solidFill>
            </a:endParaRPr>
          </a:p>
          <a:p>
            <a:pPr defTabSz="457200">
              <a:lnSpc>
                <a:spcPts val="7200"/>
              </a:lnSpc>
              <a:spcBef>
                <a:spcPts val="0"/>
              </a:spcBef>
              <a:defRPr sz="4500">
                <a:solidFill>
                  <a:srgbClr val="CE9178"/>
                </a:solidFill>
                <a:latin typeface="Menlo Regular"/>
                <a:ea typeface="Menlo Regular"/>
                <a:cs typeface="Menlo Regular"/>
                <a:sym typeface="Menlo Regular"/>
              </a:defRPr>
            </a:pPr>
            <a:r>
              <a:rPr>
                <a:solidFill>
                  <a:srgbClr val="9CDCFE"/>
                </a:solidFill>
              </a:rPr>
              <a:t>myHeaders</a:t>
            </a:r>
            <a:r>
              <a:rPr>
                <a:solidFill>
                  <a:srgbClr val="D4D4D4"/>
                </a:solidFill>
              </a:rPr>
              <a:t> = {</a:t>
            </a:r>
            <a:r>
              <a:t>"content-type"</a:t>
            </a:r>
            <a:r>
              <a:rPr>
                <a:solidFill>
                  <a:srgbClr val="D4D4D4"/>
                </a:solidFill>
              </a:rPr>
              <a:t>: </a:t>
            </a:r>
            <a:r>
              <a:t>"text"</a:t>
            </a:r>
            <a:r>
              <a:rPr>
                <a:solidFill>
                  <a:srgbClr val="D4D4D4"/>
                </a:solidFill>
              </a:rPr>
              <a:t>}</a:t>
            </a:r>
          </a:p>
          <a:p>
            <a:pPr defTabSz="457200">
              <a:lnSpc>
                <a:spcPts val="7200"/>
              </a:lnSpc>
              <a:spcBef>
                <a:spcPts val="0"/>
              </a:spcBef>
              <a:defRPr sz="4500">
                <a:solidFill>
                  <a:srgbClr val="D4D4D4"/>
                </a:solidFill>
                <a:latin typeface="Menlo Regular"/>
                <a:ea typeface="Menlo Regular"/>
                <a:cs typeface="Menlo Regular"/>
                <a:sym typeface="Menlo Regular"/>
              </a:defRPr>
            </a:pPr>
            <a:endParaRPr>
              <a:solidFill>
                <a:srgbClr val="D4D4D4"/>
              </a:solidFill>
            </a:endParaRPr>
          </a:p>
          <a:p>
            <a:pPr defTabSz="457200">
              <a:lnSpc>
                <a:spcPts val="7200"/>
              </a:lnSpc>
              <a:spcBef>
                <a:spcPts val="0"/>
              </a:spcBef>
              <a:defRPr sz="4500">
                <a:solidFill>
                  <a:srgbClr val="9CDCFE"/>
                </a:solidFill>
                <a:latin typeface="Menlo Regular"/>
                <a:ea typeface="Menlo Regular"/>
                <a:cs typeface="Menlo Regular"/>
                <a:sym typeface="Menlo Regular"/>
              </a:defRPr>
            </a:pPr>
            <a:r>
              <a:t>response</a:t>
            </a:r>
            <a:r>
              <a:rPr>
                <a:solidFill>
                  <a:srgbClr val="D4D4D4"/>
                </a:solidFill>
              </a:rPr>
              <a:t> = </a:t>
            </a:r>
            <a:r>
              <a:rPr>
                <a:solidFill>
                  <a:srgbClr val="4EC9B0"/>
                </a:solidFill>
              </a:rPr>
              <a:t>requests</a:t>
            </a:r>
            <a:r>
              <a:rPr>
                <a:solidFill>
                  <a:srgbClr val="D4D4D4"/>
                </a:solidFill>
              </a:rPr>
              <a:t>.</a:t>
            </a:r>
            <a:r>
              <a:rPr>
                <a:solidFill>
                  <a:srgbClr val="DCDCAA"/>
                </a:solidFill>
              </a:rPr>
              <a:t>get</a:t>
            </a:r>
            <a:r>
              <a:rPr>
                <a:solidFill>
                  <a:srgbClr val="D4D4D4"/>
                </a:solidFill>
              </a:rPr>
              <a:t>(</a:t>
            </a:r>
            <a:r>
              <a:t>url</a:t>
            </a:r>
            <a:r>
              <a:rPr>
                <a:solidFill>
                  <a:srgbClr val="D4D4D4"/>
                </a:solidFill>
              </a:rPr>
              <a:t>, </a:t>
            </a:r>
            <a:r>
              <a:t>headers</a:t>
            </a:r>
            <a:r>
              <a:rPr>
                <a:solidFill>
                  <a:srgbClr val="D4D4D4"/>
                </a:solidFill>
              </a:rPr>
              <a:t>=</a:t>
            </a:r>
            <a:r>
              <a:t>myHeaders</a:t>
            </a:r>
            <a:r>
              <a:rPr>
                <a:solidFill>
                  <a:srgbClr val="D4D4D4"/>
                </a:solidFill>
              </a:rPr>
              <a:t>)</a:t>
            </a:r>
          </a:p>
          <a:p>
            <a:pPr defTabSz="457200">
              <a:lnSpc>
                <a:spcPts val="7200"/>
              </a:lnSpc>
              <a:spcBef>
                <a:spcPts val="0"/>
              </a:spcBef>
              <a:defRPr sz="4500">
                <a:solidFill>
                  <a:srgbClr val="D4D4D4"/>
                </a:solidFill>
                <a:latin typeface="Menlo Regular"/>
                <a:ea typeface="Menlo Regular"/>
                <a:cs typeface="Menlo Regular"/>
                <a:sym typeface="Menlo Regular"/>
              </a:defRPr>
            </a:pPr>
            <a:endParaRPr>
              <a:solidFill>
                <a:srgbClr val="D4D4D4"/>
              </a:solidFill>
            </a:endParaRPr>
          </a:p>
          <a:p>
            <a:pPr defTabSz="457200">
              <a:lnSpc>
                <a:spcPts val="7200"/>
              </a:lnSpc>
              <a:spcBef>
                <a:spcPts val="0"/>
              </a:spcBef>
              <a:defRPr sz="4500">
                <a:solidFill>
                  <a:srgbClr val="CE9178"/>
                </a:solidFill>
                <a:latin typeface="Menlo Regular"/>
                <a:ea typeface="Menlo Regular"/>
                <a:cs typeface="Menlo Regular"/>
                <a:sym typeface="Menlo Regular"/>
              </a:defRPr>
            </a:pPr>
            <a:r>
              <a:rPr>
                <a:solidFill>
                  <a:srgbClr val="DCDCAA"/>
                </a:solidFill>
              </a:rPr>
              <a:t>print</a:t>
            </a:r>
            <a:r>
              <a:rPr>
                <a:solidFill>
                  <a:srgbClr val="D4D4D4"/>
                </a:solidFill>
              </a:rPr>
              <a:t>(</a:t>
            </a:r>
            <a:r>
              <a:t>"Status Code"</a:t>
            </a:r>
            <a:r>
              <a:rPr>
                <a:solidFill>
                  <a:srgbClr val="D4D4D4"/>
                </a:solidFill>
              </a:rPr>
              <a:t>, </a:t>
            </a:r>
            <a:r>
              <a:rPr>
                <a:solidFill>
                  <a:srgbClr val="9CDCFE"/>
                </a:solidFill>
              </a:rPr>
              <a:t>response</a:t>
            </a:r>
            <a:r>
              <a:rPr>
                <a:solidFill>
                  <a:srgbClr val="D4D4D4"/>
                </a:solidFill>
              </a:rPr>
              <a:t>.</a:t>
            </a:r>
            <a:r>
              <a:rPr>
                <a:solidFill>
                  <a:srgbClr val="9CDCFE"/>
                </a:solidFill>
              </a:rPr>
              <a:t>status_code</a:t>
            </a:r>
            <a:r>
              <a:rPr>
                <a:solidFill>
                  <a:srgbClr val="D4D4D4"/>
                </a:solidFill>
              </a:rPr>
              <a:t>)</a:t>
            </a:r>
          </a:p>
          <a:p>
            <a:pPr defTabSz="457200">
              <a:lnSpc>
                <a:spcPts val="7200"/>
              </a:lnSpc>
              <a:spcBef>
                <a:spcPts val="0"/>
              </a:spcBef>
              <a:defRPr sz="4500">
                <a:solidFill>
                  <a:srgbClr val="CE9178"/>
                </a:solidFill>
                <a:latin typeface="Menlo Regular"/>
                <a:ea typeface="Menlo Regular"/>
                <a:cs typeface="Menlo Regular"/>
                <a:sym typeface="Menlo Regular"/>
              </a:defRPr>
            </a:pPr>
            <a:r>
              <a:rPr>
                <a:solidFill>
                  <a:srgbClr val="DCDCAA"/>
                </a:solidFill>
              </a:rPr>
              <a:t>print</a:t>
            </a:r>
            <a:r>
              <a:rPr>
                <a:solidFill>
                  <a:srgbClr val="D4D4D4"/>
                </a:solidFill>
              </a:rPr>
              <a:t>(</a:t>
            </a:r>
            <a:r>
              <a:t>"JSON Response "</a:t>
            </a:r>
            <a:r>
              <a:rPr>
                <a:solidFill>
                  <a:srgbClr val="D4D4D4"/>
                </a:solidFill>
              </a:rPr>
              <a:t>, </a:t>
            </a:r>
            <a:r>
              <a:rPr>
                <a:solidFill>
                  <a:srgbClr val="9CDCFE"/>
                </a:solidFill>
              </a:rPr>
              <a:t>response</a:t>
            </a:r>
            <a:r>
              <a:rPr>
                <a:solidFill>
                  <a:srgbClr val="D4D4D4"/>
                </a:solidFill>
              </a:rPr>
              <a:t>.</a:t>
            </a:r>
            <a:r>
              <a:rPr>
                <a:solidFill>
                  <a:srgbClr val="DCDCAA"/>
                </a:solidFill>
              </a:rPr>
              <a:t>json</a:t>
            </a:r>
            <a:r>
              <a:rPr>
                <a:solidFill>
                  <a:srgbClr val="D4D4D4"/>
                </a:solidFill>
              </a:rP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Example in python…post"/>
          <p:cNvSpPr txBox="1">
            <a:spLocks noGrp="1"/>
          </p:cNvSpPr>
          <p:nvPr>
            <p:ph type="title"/>
          </p:nvPr>
        </p:nvSpPr>
        <p:spPr>
          <a:xfrm>
            <a:off x="832033" y="517800"/>
            <a:ext cx="21971001" cy="1435101"/>
          </a:xfrm>
          <a:prstGeom prst="rect">
            <a:avLst/>
          </a:prstGeom>
        </p:spPr>
        <p:txBody>
          <a:bodyPr/>
          <a:lstStyle/>
          <a:p>
            <a:r>
              <a:t>Example in python…post </a:t>
            </a:r>
          </a:p>
        </p:txBody>
      </p:sp>
      <p:sp>
        <p:nvSpPr>
          <p:cNvPr id="345" name="import requests…"/>
          <p:cNvSpPr txBox="1"/>
          <p:nvPr/>
        </p:nvSpPr>
        <p:spPr>
          <a:xfrm>
            <a:off x="823717" y="2761731"/>
            <a:ext cx="22728250" cy="97302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defTabSz="457200">
              <a:lnSpc>
                <a:spcPts val="7700"/>
              </a:lnSpc>
              <a:spcBef>
                <a:spcPts val="0"/>
              </a:spcBef>
              <a:defRPr sz="5000">
                <a:latin typeface="Courier New"/>
                <a:ea typeface="Courier New"/>
                <a:cs typeface="Courier New"/>
                <a:sym typeface="Courier New"/>
              </a:defRPr>
            </a:pPr>
            <a:r>
              <a:rPr sz="3000" b="1" dirty="0">
                <a:solidFill>
                  <a:srgbClr val="006699"/>
                </a:solidFill>
              </a:rPr>
              <a:t>import</a:t>
            </a:r>
            <a:r>
              <a:rPr sz="3000" dirty="0">
                <a:solidFill>
                  <a:srgbClr val="273239"/>
                </a:solidFill>
              </a:rPr>
              <a:t> </a:t>
            </a:r>
            <a:r>
              <a:rPr sz="3000" dirty="0"/>
              <a:t>requests</a:t>
            </a:r>
            <a:endParaRPr lang="en-US" sz="3000" dirty="0">
              <a:solidFill>
                <a:srgbClr val="273239"/>
              </a:solidFill>
            </a:endParaRPr>
          </a:p>
          <a:p>
            <a:pPr defTabSz="457200">
              <a:lnSpc>
                <a:spcPts val="7700"/>
              </a:lnSpc>
              <a:spcBef>
                <a:spcPts val="0"/>
              </a:spcBef>
              <a:defRPr sz="5000">
                <a:latin typeface="Courier New"/>
                <a:ea typeface="Courier New"/>
                <a:cs typeface="Courier New"/>
                <a:sym typeface="Courier New"/>
              </a:defRPr>
            </a:pPr>
            <a:r>
              <a:rPr sz="3000" u="none" dirty="0" err="1">
                <a:solidFill>
                  <a:srgbClr val="000000"/>
                </a:solidFill>
              </a:rPr>
              <a:t>url</a:t>
            </a:r>
            <a:r>
              <a:rPr sz="3000" u="none" dirty="0">
                <a:solidFill>
                  <a:srgbClr val="000000"/>
                </a:solidFill>
              </a:rPr>
              <a:t> </a:t>
            </a:r>
            <a:r>
              <a:rPr sz="3000" b="1" u="none" dirty="0">
                <a:solidFill>
                  <a:srgbClr val="006699"/>
                </a:solidFill>
              </a:rPr>
              <a:t>=</a:t>
            </a:r>
            <a:r>
              <a:rPr sz="3000" u="none" dirty="0">
                <a:solidFill>
                  <a:srgbClr val="273239"/>
                </a:solidFill>
              </a:rPr>
              <a:t> </a:t>
            </a:r>
            <a:r>
              <a:rPr sz="3000" u="none" dirty="0"/>
              <a:t>"</a:t>
            </a:r>
            <a:r>
              <a:rPr sz="3000" dirty="0">
                <a:hlinkClick r:id="rId2"/>
              </a:rPr>
              <a:t>https://httpbin.org/post</a:t>
            </a:r>
            <a:r>
              <a:rPr sz="3000" u="none" dirty="0"/>
              <a:t>"</a:t>
            </a:r>
            <a:endParaRPr sz="3000" u="none" dirty="0">
              <a:solidFill>
                <a:srgbClr val="273239"/>
              </a:solidFill>
            </a:endParaRPr>
          </a:p>
          <a:p>
            <a:pPr defTabSz="457200">
              <a:lnSpc>
                <a:spcPts val="7400"/>
              </a:lnSpc>
              <a:spcBef>
                <a:spcPts val="0"/>
              </a:spcBef>
              <a:defRPr sz="5000">
                <a:solidFill>
                  <a:srgbClr val="273239"/>
                </a:solidFill>
                <a:latin typeface="Courier New"/>
                <a:ea typeface="Courier New"/>
                <a:cs typeface="Courier New"/>
                <a:sym typeface="Courier New"/>
              </a:defRPr>
            </a:pPr>
            <a:r>
              <a:rPr sz="3000" dirty="0"/>
              <a:t>data </a:t>
            </a:r>
            <a:r>
              <a:rPr sz="3000" b="1" dirty="0">
                <a:solidFill>
                  <a:srgbClr val="006699"/>
                </a:solidFill>
              </a:rPr>
              <a:t>=</a:t>
            </a:r>
            <a:r>
              <a:rPr sz="3000" dirty="0">
                <a:solidFill>
                  <a:srgbClr val="273239"/>
                </a:solidFill>
              </a:rPr>
              <a:t> </a:t>
            </a:r>
            <a:r>
              <a:rPr sz="3000" dirty="0"/>
              <a:t>{</a:t>
            </a:r>
            <a:endParaRPr sz="3000" dirty="0">
              <a:solidFill>
                <a:srgbClr val="273239"/>
              </a:solidFill>
            </a:endParaRPr>
          </a:p>
          <a:p>
            <a:pPr defTabSz="457200">
              <a:lnSpc>
                <a:spcPts val="7700"/>
              </a:lnSpc>
              <a:spcBef>
                <a:spcPts val="0"/>
              </a:spcBef>
              <a:defRPr sz="5000">
                <a:solidFill>
                  <a:srgbClr val="273239"/>
                </a:solidFill>
                <a:latin typeface="Courier New"/>
                <a:ea typeface="Courier New"/>
                <a:cs typeface="Courier New"/>
                <a:sym typeface="Courier New"/>
              </a:defRPr>
            </a:pPr>
            <a:r>
              <a:rPr sz="3000" dirty="0"/>
              <a:t>    </a:t>
            </a:r>
            <a:r>
              <a:rPr sz="3000" dirty="0">
                <a:solidFill>
                  <a:srgbClr val="0000FF"/>
                </a:solidFill>
              </a:rPr>
              <a:t>"id"</a:t>
            </a:r>
            <a:r>
              <a:rPr sz="3000" dirty="0">
                <a:solidFill>
                  <a:srgbClr val="000000"/>
                </a:solidFill>
              </a:rPr>
              <a:t>: </a:t>
            </a:r>
            <a:r>
              <a:rPr sz="3000" dirty="0">
                <a:solidFill>
                  <a:srgbClr val="009900"/>
                </a:solidFill>
              </a:rPr>
              <a:t>1001</a:t>
            </a:r>
            <a:r>
              <a:rPr sz="3000" dirty="0">
                <a:solidFill>
                  <a:srgbClr val="000000"/>
                </a:solidFill>
              </a:rPr>
              <a:t>,</a:t>
            </a:r>
          </a:p>
          <a:p>
            <a:pPr defTabSz="457200">
              <a:lnSpc>
                <a:spcPts val="7700"/>
              </a:lnSpc>
              <a:spcBef>
                <a:spcPts val="0"/>
              </a:spcBef>
              <a:defRPr sz="5000">
                <a:solidFill>
                  <a:srgbClr val="0000FF"/>
                </a:solidFill>
                <a:latin typeface="Courier New"/>
                <a:ea typeface="Courier New"/>
                <a:cs typeface="Courier New"/>
                <a:sym typeface="Courier New"/>
              </a:defRPr>
            </a:pPr>
            <a:r>
              <a:rPr sz="3000" dirty="0">
                <a:solidFill>
                  <a:srgbClr val="273239"/>
                </a:solidFill>
              </a:rPr>
              <a:t>    </a:t>
            </a:r>
            <a:r>
              <a:rPr sz="3000" dirty="0"/>
              <a:t>"name"</a:t>
            </a:r>
            <a:r>
              <a:rPr sz="3000" dirty="0">
                <a:solidFill>
                  <a:srgbClr val="000000"/>
                </a:solidFill>
              </a:rPr>
              <a:t>: </a:t>
            </a:r>
            <a:r>
              <a:rPr sz="3000" dirty="0"/>
              <a:t>"</a:t>
            </a:r>
            <a:r>
              <a:rPr sz="3000" dirty="0" err="1"/>
              <a:t>hants</a:t>
            </a:r>
            <a:r>
              <a:rPr sz="3000" dirty="0"/>
              <a:t>"</a:t>
            </a:r>
            <a:r>
              <a:rPr sz="3000" dirty="0">
                <a:solidFill>
                  <a:srgbClr val="000000"/>
                </a:solidFill>
              </a:rPr>
              <a:t>,</a:t>
            </a:r>
            <a:endParaRPr sz="3000" dirty="0">
              <a:solidFill>
                <a:srgbClr val="273239"/>
              </a:solidFill>
            </a:endParaRPr>
          </a:p>
          <a:p>
            <a:pPr defTabSz="457200">
              <a:lnSpc>
                <a:spcPts val="7700"/>
              </a:lnSpc>
              <a:spcBef>
                <a:spcPts val="0"/>
              </a:spcBef>
              <a:defRPr sz="5000">
                <a:solidFill>
                  <a:srgbClr val="0000FF"/>
                </a:solidFill>
                <a:latin typeface="Courier New"/>
                <a:ea typeface="Courier New"/>
                <a:cs typeface="Courier New"/>
                <a:sym typeface="Courier New"/>
              </a:defRPr>
            </a:pPr>
            <a:r>
              <a:rPr sz="3000" dirty="0">
                <a:solidFill>
                  <a:srgbClr val="273239"/>
                </a:solidFill>
              </a:rPr>
              <a:t>    </a:t>
            </a:r>
            <a:r>
              <a:rPr sz="3000" dirty="0"/>
              <a:t>"passion"</a:t>
            </a:r>
            <a:r>
              <a:rPr sz="3000" dirty="0">
                <a:solidFill>
                  <a:srgbClr val="000000"/>
                </a:solidFill>
              </a:rPr>
              <a:t>: </a:t>
            </a:r>
            <a:r>
              <a:rPr sz="3000" dirty="0"/>
              <a:t>"coding"</a:t>
            </a:r>
            <a:r>
              <a:rPr sz="3000" dirty="0">
                <a:solidFill>
                  <a:srgbClr val="000000"/>
                </a:solidFill>
              </a:rPr>
              <a:t>,</a:t>
            </a:r>
            <a:endParaRPr sz="3000" dirty="0">
              <a:solidFill>
                <a:srgbClr val="273239"/>
              </a:solidFill>
            </a:endParaRPr>
          </a:p>
          <a:p>
            <a:pPr defTabSz="457200">
              <a:lnSpc>
                <a:spcPts val="7700"/>
              </a:lnSpc>
              <a:spcBef>
                <a:spcPts val="0"/>
              </a:spcBef>
              <a:defRPr sz="5000">
                <a:latin typeface="Courier New"/>
                <a:ea typeface="Courier New"/>
                <a:cs typeface="Courier New"/>
                <a:sym typeface="Courier New"/>
              </a:defRPr>
            </a:pPr>
            <a:r>
              <a:rPr sz="3000" dirty="0"/>
              <a:t>}</a:t>
            </a:r>
            <a:endParaRPr sz="3000" dirty="0">
              <a:solidFill>
                <a:srgbClr val="273239"/>
              </a:solidFill>
            </a:endParaRPr>
          </a:p>
          <a:p>
            <a:pPr defTabSz="457200">
              <a:lnSpc>
                <a:spcPts val="7400"/>
              </a:lnSpc>
              <a:spcBef>
                <a:spcPts val="0"/>
              </a:spcBef>
              <a:defRPr sz="5000">
                <a:solidFill>
                  <a:srgbClr val="273239"/>
                </a:solidFill>
                <a:latin typeface="Courier New"/>
                <a:ea typeface="Courier New"/>
                <a:cs typeface="Courier New"/>
                <a:sym typeface="Courier New"/>
              </a:defRPr>
            </a:pPr>
            <a:r>
              <a:rPr sz="3000" dirty="0"/>
              <a:t>response </a:t>
            </a:r>
            <a:r>
              <a:rPr sz="3000" b="1" dirty="0">
                <a:solidFill>
                  <a:srgbClr val="006699"/>
                </a:solidFill>
              </a:rPr>
              <a:t>=</a:t>
            </a:r>
            <a:r>
              <a:rPr sz="3000" dirty="0">
                <a:solidFill>
                  <a:srgbClr val="273239"/>
                </a:solidFill>
              </a:rPr>
              <a:t> </a:t>
            </a:r>
            <a:r>
              <a:rPr sz="3000" dirty="0" err="1"/>
              <a:t>requests.</a:t>
            </a:r>
            <a:r>
              <a:rPr sz="3000" b="1" dirty="0" err="1">
                <a:solidFill>
                  <a:schemeClr val="accent6">
                    <a:satOff val="-20754"/>
                    <a:lumOff val="-16738"/>
                  </a:schemeClr>
                </a:solidFill>
              </a:rPr>
              <a:t>post</a:t>
            </a:r>
            <a:r>
              <a:rPr sz="3000" dirty="0"/>
              <a:t>(</a:t>
            </a:r>
            <a:r>
              <a:rPr sz="3000" dirty="0" err="1"/>
              <a:t>url</a:t>
            </a:r>
            <a:r>
              <a:rPr sz="3000" dirty="0"/>
              <a:t>, </a:t>
            </a:r>
            <a:r>
              <a:rPr sz="3000" dirty="0" err="1"/>
              <a:t>json</a:t>
            </a:r>
            <a:r>
              <a:rPr sz="3000" b="1" dirty="0">
                <a:solidFill>
                  <a:srgbClr val="006699"/>
                </a:solidFill>
              </a:rPr>
              <a:t>=</a:t>
            </a:r>
            <a:r>
              <a:rPr sz="3000" dirty="0"/>
              <a:t>data)</a:t>
            </a:r>
            <a:endParaRPr sz="3000" dirty="0">
              <a:solidFill>
                <a:srgbClr val="273239"/>
              </a:solidFill>
            </a:endParaRPr>
          </a:p>
          <a:p>
            <a:pPr defTabSz="457200">
              <a:lnSpc>
                <a:spcPts val="7400"/>
              </a:lnSpc>
              <a:spcBef>
                <a:spcPts val="0"/>
              </a:spcBef>
              <a:defRPr sz="5000">
                <a:solidFill>
                  <a:srgbClr val="273239"/>
                </a:solidFill>
                <a:latin typeface="Courier New"/>
                <a:ea typeface="Courier New"/>
                <a:cs typeface="Courier New"/>
                <a:sym typeface="Courier New"/>
              </a:defRPr>
            </a:pPr>
            <a:r>
              <a:rPr sz="3000" b="1" dirty="0">
                <a:solidFill>
                  <a:srgbClr val="006699"/>
                </a:solidFill>
              </a:rPr>
              <a:t>print</a:t>
            </a:r>
            <a:r>
              <a:rPr sz="3000" dirty="0"/>
              <a:t>(</a:t>
            </a:r>
            <a:r>
              <a:rPr sz="3000" dirty="0">
                <a:solidFill>
                  <a:srgbClr val="0000FF"/>
                </a:solidFill>
              </a:rPr>
              <a:t>"Status Code"</a:t>
            </a:r>
            <a:r>
              <a:rPr sz="3000" dirty="0"/>
              <a:t>, </a:t>
            </a:r>
            <a:r>
              <a:rPr sz="3000" dirty="0" err="1"/>
              <a:t>response.status_code</a:t>
            </a:r>
            <a:r>
              <a:rPr sz="3000" dirty="0"/>
              <a:t>)</a:t>
            </a:r>
            <a:endParaRPr sz="3000" dirty="0">
              <a:solidFill>
                <a:srgbClr val="273239"/>
              </a:solidFill>
            </a:endParaRPr>
          </a:p>
          <a:p>
            <a:pPr defTabSz="457200">
              <a:lnSpc>
                <a:spcPts val="7700"/>
              </a:lnSpc>
              <a:spcBef>
                <a:spcPts val="0"/>
              </a:spcBef>
              <a:defRPr sz="5000">
                <a:latin typeface="Courier New"/>
                <a:ea typeface="Courier New"/>
                <a:cs typeface="Courier New"/>
                <a:sym typeface="Courier New"/>
              </a:defRPr>
            </a:pPr>
            <a:r>
              <a:rPr sz="3000" dirty="0">
                <a:solidFill>
                  <a:srgbClr val="FF1493"/>
                </a:solidFill>
              </a:rPr>
              <a:t>print</a:t>
            </a:r>
            <a:r>
              <a:rPr sz="3000" dirty="0"/>
              <a:t>(</a:t>
            </a:r>
            <a:r>
              <a:rPr sz="3000" dirty="0">
                <a:solidFill>
                  <a:srgbClr val="0000FF"/>
                </a:solidFill>
              </a:rPr>
              <a:t>"JSON Response "</a:t>
            </a:r>
            <a:r>
              <a:rPr sz="3000" dirty="0"/>
              <a:t>, </a:t>
            </a:r>
            <a:r>
              <a:rPr sz="3000" dirty="0" err="1"/>
              <a:t>response.json</a:t>
            </a:r>
            <a:r>
              <a:rPr sz="3000" dirty="0"/>
              <a:t>())</a:t>
            </a:r>
            <a:endParaRPr sz="3000" dirty="0">
              <a:solidFill>
                <a:srgbClr val="273239"/>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retty preview"/>
          <p:cNvSpPr txBox="1">
            <a:spLocks noGrp="1"/>
          </p:cNvSpPr>
          <p:nvPr>
            <p:ph type="title"/>
          </p:nvPr>
        </p:nvSpPr>
        <p:spPr>
          <a:prstGeom prst="rect">
            <a:avLst/>
          </a:prstGeom>
        </p:spPr>
        <p:txBody>
          <a:bodyPr/>
          <a:lstStyle/>
          <a:p>
            <a:r>
              <a:t>Pretty preview </a:t>
            </a:r>
          </a:p>
        </p:txBody>
      </p:sp>
      <p:sp>
        <p:nvSpPr>
          <p:cNvPr id="348" name="jsonlint.com"/>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u="sng">
                <a:hlinkClick r:id="rId2"/>
              </a:rPr>
              <a:t>jsonlint.com</a:t>
            </a:r>
            <a:r>
              <a:t>  </a:t>
            </a:r>
          </a:p>
        </p:txBody>
      </p:sp>
      <p:grpSp>
        <p:nvGrpSpPr>
          <p:cNvPr id="351" name="Screen Shot 2022-09-06 at 3.35.48 PM.png"/>
          <p:cNvGrpSpPr/>
          <p:nvPr/>
        </p:nvGrpSpPr>
        <p:grpSpPr>
          <a:xfrm>
            <a:off x="12635666" y="3910257"/>
            <a:ext cx="10643772" cy="8213989"/>
            <a:chOff x="0" y="0"/>
            <a:chExt cx="10643771" cy="8213987"/>
          </a:xfrm>
        </p:grpSpPr>
        <p:pic>
          <p:nvPicPr>
            <p:cNvPr id="350" name="Screen Shot 2022-09-06 at 3.35.48 PM.png" descr="Screen Shot 2022-09-06 at 3.35.48 PM.png"/>
            <p:cNvPicPr>
              <a:picLocks noChangeAspect="1"/>
            </p:cNvPicPr>
            <p:nvPr/>
          </p:nvPicPr>
          <p:blipFill>
            <a:blip r:embed="rId3"/>
            <a:stretch>
              <a:fillRect/>
            </a:stretch>
          </p:blipFill>
          <p:spPr>
            <a:xfrm>
              <a:off x="127000" y="88900"/>
              <a:ext cx="10389772" cy="7883788"/>
            </a:xfrm>
            <a:prstGeom prst="rect">
              <a:avLst/>
            </a:prstGeom>
            <a:ln>
              <a:noFill/>
            </a:ln>
            <a:effectLst/>
          </p:spPr>
        </p:pic>
        <p:pic>
          <p:nvPicPr>
            <p:cNvPr id="349" name="Screen Shot 2022-09-06 at 3.35.48 PM.png" descr="Screen Shot 2022-09-06 at 3.35.48 PM.png"/>
            <p:cNvPicPr>
              <a:picLocks/>
            </p:cNvPicPr>
            <p:nvPr/>
          </p:nvPicPr>
          <p:blipFill>
            <a:blip r:embed="rId4"/>
            <a:stretch>
              <a:fillRect/>
            </a:stretch>
          </p:blipFill>
          <p:spPr>
            <a:xfrm>
              <a:off x="0" y="0"/>
              <a:ext cx="10643772" cy="8213988"/>
            </a:xfrm>
            <a:prstGeom prst="rect">
              <a:avLst/>
            </a:prstGeom>
            <a:effectLst/>
          </p:spPr>
        </p:pic>
      </p:grpSp>
      <p:grpSp>
        <p:nvGrpSpPr>
          <p:cNvPr id="354" name="Screen Shot 2022-09-06 at 3.36.09 PM.png"/>
          <p:cNvGrpSpPr/>
          <p:nvPr/>
        </p:nvGrpSpPr>
        <p:grpSpPr>
          <a:xfrm>
            <a:off x="554310" y="4957832"/>
            <a:ext cx="8385525" cy="5381849"/>
            <a:chOff x="0" y="0"/>
            <a:chExt cx="8385523" cy="5381847"/>
          </a:xfrm>
        </p:grpSpPr>
        <p:pic>
          <p:nvPicPr>
            <p:cNvPr id="353" name="Screen Shot 2022-09-06 at 3.36.09 PM.png" descr="Screen Shot 2022-09-06 at 3.36.09 PM.png"/>
            <p:cNvPicPr>
              <a:picLocks noChangeAspect="1"/>
            </p:cNvPicPr>
            <p:nvPr/>
          </p:nvPicPr>
          <p:blipFill>
            <a:blip r:embed="rId5"/>
            <a:stretch>
              <a:fillRect/>
            </a:stretch>
          </p:blipFill>
          <p:spPr>
            <a:xfrm>
              <a:off x="127000" y="88900"/>
              <a:ext cx="8131524" cy="5051648"/>
            </a:xfrm>
            <a:prstGeom prst="rect">
              <a:avLst/>
            </a:prstGeom>
            <a:ln>
              <a:noFill/>
            </a:ln>
            <a:effectLst/>
          </p:spPr>
        </p:pic>
        <p:pic>
          <p:nvPicPr>
            <p:cNvPr id="352" name="Screen Shot 2022-09-06 at 3.36.09 PM.png" descr="Screen Shot 2022-09-06 at 3.36.09 PM.png"/>
            <p:cNvPicPr>
              <a:picLocks/>
            </p:cNvPicPr>
            <p:nvPr/>
          </p:nvPicPr>
          <p:blipFill>
            <a:blip r:embed="rId6"/>
            <a:stretch>
              <a:fillRect/>
            </a:stretch>
          </p:blipFill>
          <p:spPr>
            <a:xfrm>
              <a:off x="0" y="0"/>
              <a:ext cx="8385524" cy="5381848"/>
            </a:xfrm>
            <a:prstGeom prst="rect">
              <a:avLst/>
            </a:prstGeom>
            <a:effectLst/>
          </p:spPr>
        </p:pic>
      </p:grpSp>
      <p:sp>
        <p:nvSpPr>
          <p:cNvPr id="355" name="Arrow"/>
          <p:cNvSpPr/>
          <p:nvPr/>
        </p:nvSpPr>
        <p:spPr>
          <a:xfrm>
            <a:off x="10152750" y="7013757"/>
            <a:ext cx="1270001"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Frontend Technologies"/>
          <p:cNvSpPr txBox="1">
            <a:spLocks noGrp="1"/>
          </p:cNvSpPr>
          <p:nvPr>
            <p:ph type="body" sz="half" idx="1"/>
          </p:nvPr>
        </p:nvSpPr>
        <p:spPr>
          <a:prstGeom prst="rect">
            <a:avLst/>
          </a:prstGeom>
        </p:spPr>
        <p:txBody>
          <a:bodyPr/>
          <a:lstStyle>
            <a:lvl1pPr>
              <a:defRPr b="1">
                <a:latin typeface="+mn-lt"/>
                <a:ea typeface="+mn-ea"/>
                <a:cs typeface="+mn-cs"/>
                <a:sym typeface="Helvetica Neue"/>
              </a:defRPr>
            </a:lvl1pPr>
          </a:lstStyle>
          <a:p>
            <a:r>
              <a:t>Frontend Technologies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VS Code"/>
          <p:cNvSpPr txBox="1">
            <a:spLocks noGrp="1"/>
          </p:cNvSpPr>
          <p:nvPr>
            <p:ph type="body" sz="half" idx="1"/>
          </p:nvPr>
        </p:nvSpPr>
        <p:spPr>
          <a:xfrm>
            <a:off x="377945" y="559664"/>
            <a:ext cx="20876154" cy="3836279"/>
          </a:xfrm>
          <a:prstGeom prst="rect">
            <a:avLst/>
          </a:prstGeom>
        </p:spPr>
        <p:txBody>
          <a:bodyPr/>
          <a:lstStyle/>
          <a:p>
            <a:r>
              <a:t>VS Code </a:t>
            </a:r>
          </a:p>
          <a:p>
            <a:endParaRPr/>
          </a:p>
          <a:p>
            <a:r>
              <a:t> </a:t>
            </a:r>
          </a:p>
        </p:txBody>
      </p:sp>
      <p:sp>
        <p:nvSpPr>
          <p:cNvPr id="376" name="https://code.visualstudio.com/download"/>
          <p:cNvSpPr txBox="1"/>
          <p:nvPr/>
        </p:nvSpPr>
        <p:spPr>
          <a:xfrm>
            <a:off x="5181336" y="995738"/>
            <a:ext cx="1126937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2"/>
              </a:rPr>
              <a:t>https://code.visualstudio.com/download</a:t>
            </a:r>
            <a:r>
              <a:t> </a:t>
            </a:r>
          </a:p>
        </p:txBody>
      </p:sp>
      <p:pic>
        <p:nvPicPr>
          <p:cNvPr id="377" name="Image" descr="Image"/>
          <p:cNvPicPr>
            <a:picLocks noChangeAspect="1"/>
          </p:cNvPicPr>
          <p:nvPr/>
        </p:nvPicPr>
        <p:blipFill>
          <a:blip r:embed="rId3"/>
          <a:stretch>
            <a:fillRect/>
          </a:stretch>
        </p:blipFill>
        <p:spPr>
          <a:xfrm>
            <a:off x="4097331" y="3558916"/>
            <a:ext cx="9659238" cy="8924074"/>
          </a:xfrm>
          <a:prstGeom prst="rect">
            <a:avLst/>
          </a:prstGeom>
          <a:ln w="12700">
            <a:miter lim="400000"/>
          </a:ln>
        </p:spPr>
      </p:pic>
      <p:pic>
        <p:nvPicPr>
          <p:cNvPr id="378" name="Image" descr="Image"/>
          <p:cNvPicPr>
            <a:picLocks noChangeAspect="1"/>
          </p:cNvPicPr>
          <p:nvPr/>
        </p:nvPicPr>
        <p:blipFill>
          <a:blip r:embed="rId4"/>
          <a:stretch>
            <a:fillRect/>
          </a:stretch>
        </p:blipFill>
        <p:spPr>
          <a:xfrm>
            <a:off x="1091401" y="6319645"/>
            <a:ext cx="2360956" cy="2360957"/>
          </a:xfrm>
          <a:prstGeom prst="rect">
            <a:avLst/>
          </a:prstGeom>
          <a:ln w="12700">
            <a:miter lim="400000"/>
          </a:ln>
        </p:spPr>
      </p:pic>
      <p:sp>
        <p:nvSpPr>
          <p:cNvPr id="379" name="https://jsfiddle.net/"/>
          <p:cNvSpPr txBox="1"/>
          <p:nvPr/>
        </p:nvSpPr>
        <p:spPr>
          <a:xfrm>
            <a:off x="16193927" y="9204330"/>
            <a:ext cx="5839055" cy="8205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pPr>
            <a:r>
              <a:rPr u="sng">
                <a:hlinkClick r:id="rId5"/>
              </a:rPr>
              <a:t>https://jsfiddle.net/</a:t>
            </a:r>
            <a:r>
              <a:t> </a:t>
            </a:r>
          </a:p>
        </p:txBody>
      </p:sp>
      <p:pic>
        <p:nvPicPr>
          <p:cNvPr id="380" name="Screen Shot 2022-02-22 at 12.37.34 PM.png" descr="Screen Shot 2022-02-22 at 12.37.34 PM.png"/>
          <p:cNvPicPr>
            <a:picLocks noChangeAspect="1"/>
          </p:cNvPicPr>
          <p:nvPr/>
        </p:nvPicPr>
        <p:blipFill>
          <a:blip r:embed="rId6"/>
          <a:stretch>
            <a:fillRect/>
          </a:stretch>
        </p:blipFill>
        <p:spPr>
          <a:xfrm>
            <a:off x="14896439" y="3831681"/>
            <a:ext cx="8978235" cy="511777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Screen Shot 2022-09-06 at 8.55.35 AM.png" descr="Screen Shot 2022-09-06 at 8.55.35 AM.png"/>
          <p:cNvPicPr>
            <a:picLocks noChangeAspect="1"/>
          </p:cNvPicPr>
          <p:nvPr/>
        </p:nvPicPr>
        <p:blipFill>
          <a:blip r:embed="rId2"/>
          <a:stretch>
            <a:fillRect/>
          </a:stretch>
        </p:blipFill>
        <p:spPr>
          <a:xfrm>
            <a:off x="3502622" y="2153710"/>
            <a:ext cx="17378756" cy="9408580"/>
          </a:xfrm>
          <a:prstGeom prst="rect">
            <a:avLst/>
          </a:prstGeom>
          <a:ln w="12700">
            <a:miter lim="400000"/>
          </a:ln>
        </p:spPr>
      </p:pic>
      <p:sp>
        <p:nvSpPr>
          <p:cNvPr id="383" name="Arrow"/>
          <p:cNvSpPr/>
          <p:nvPr/>
        </p:nvSpPr>
        <p:spPr>
          <a:xfrm rot="20101897">
            <a:off x="411662" y="5578568"/>
            <a:ext cx="2869027" cy="1679175"/>
          </a:xfrm>
          <a:prstGeom prst="rightArrow">
            <a:avLst>
              <a:gd name="adj1" fmla="val 32000"/>
              <a:gd name="adj2" fmla="val 64000"/>
            </a:avLst>
          </a:prstGeom>
          <a:solidFill>
            <a:srgbClr val="FDF3CE"/>
          </a:solidFill>
          <a:ln w="101600">
            <a:solidFill>
              <a:schemeClr val="accent6"/>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Screen Shot 2022-02-22 at 12.14.05 PM.png" descr="Screen Shot 2022-02-22 at 12.14.05 PM.png"/>
          <p:cNvPicPr>
            <a:picLocks noChangeAspect="1"/>
          </p:cNvPicPr>
          <p:nvPr/>
        </p:nvPicPr>
        <p:blipFill>
          <a:blip r:embed="rId2"/>
          <a:stretch>
            <a:fillRect/>
          </a:stretch>
        </p:blipFill>
        <p:spPr>
          <a:xfrm>
            <a:off x="6000663" y="8779461"/>
            <a:ext cx="12382674" cy="4352187"/>
          </a:xfrm>
          <a:prstGeom prst="rect">
            <a:avLst/>
          </a:prstGeom>
          <a:ln w="12700">
            <a:miter lim="400000"/>
          </a:ln>
        </p:spPr>
      </p:pic>
      <p:pic>
        <p:nvPicPr>
          <p:cNvPr id="386" name="Screen Shot 2022-02-22 at 12.16.01 PM.png" descr="Screen Shot 2022-02-22 at 12.16.01 PM.png"/>
          <p:cNvPicPr>
            <a:picLocks noChangeAspect="1"/>
          </p:cNvPicPr>
          <p:nvPr/>
        </p:nvPicPr>
        <p:blipFill>
          <a:blip r:embed="rId3"/>
          <a:stretch>
            <a:fillRect/>
          </a:stretch>
        </p:blipFill>
        <p:spPr>
          <a:xfrm>
            <a:off x="5527364" y="1136358"/>
            <a:ext cx="12228317" cy="737581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stretch>
            <a:fillRect/>
          </a:stretch>
        </p:blipFill>
        <p:spPr>
          <a:xfrm>
            <a:off x="2624370" y="0"/>
            <a:ext cx="19135259" cy="13716000"/>
          </a:xfrm>
          <a:prstGeom prst="rect">
            <a:avLst/>
          </a:prstGeom>
          <a:ln w="12700">
            <a:miter lim="400000"/>
          </a:ln>
        </p:spPr>
      </p:pic>
      <p:sp>
        <p:nvSpPr>
          <p:cNvPr id="170" name="Arrow"/>
          <p:cNvSpPr/>
          <p:nvPr/>
        </p:nvSpPr>
        <p:spPr>
          <a:xfrm rot="10071871">
            <a:off x="15937703" y="10550531"/>
            <a:ext cx="1270001" cy="1270001"/>
          </a:xfrm>
          <a:prstGeom prst="rightArrow">
            <a:avLst>
              <a:gd name="adj1" fmla="val 32000"/>
              <a:gd name="adj2" fmla="val 64000"/>
            </a:avLst>
          </a:prstGeom>
          <a:solidFill>
            <a:srgbClr val="CEE2F4"/>
          </a:solidFill>
          <a:ln w="12700">
            <a:miter lim="400000"/>
          </a:ln>
        </p:spPr>
        <p:txBody>
          <a:bodyPr lIns="50800" tIns="50800" rIns="50800" bIns="50800" anchor="ctr"/>
          <a:lstStyle/>
          <a:p>
            <a:pPr algn="ctr" defTabSz="825500">
              <a:lnSpc>
                <a:spcPct val="100000"/>
              </a:lnSpc>
              <a:spcBef>
                <a:spcPts val="0"/>
              </a:spcBef>
              <a:defRPr sz="3200">
                <a:solidFill>
                  <a:srgbClr val="CEE2F4"/>
                </a:solidFill>
                <a:latin typeface="Helvetica Neue Medium"/>
                <a:ea typeface="Helvetica Neue Medium"/>
                <a:cs typeface="Helvetica Neue Medium"/>
                <a:sym typeface="Helvetica Neue Medium"/>
              </a:defRPr>
            </a:pPr>
            <a:endParaRPr/>
          </a:p>
        </p:txBody>
      </p:sp>
      <p:sp>
        <p:nvSpPr>
          <p:cNvPr id="171" name="Networking"/>
          <p:cNvSpPr txBox="1"/>
          <p:nvPr/>
        </p:nvSpPr>
        <p:spPr>
          <a:xfrm>
            <a:off x="17764678" y="10743938"/>
            <a:ext cx="3560011" cy="808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CEE2F4"/>
                </a:solidFill>
              </a:defRPr>
            </a:lvl1pPr>
          </a:lstStyle>
          <a:p>
            <a:r>
              <a:t>Networking</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Screen Shot 2022-02-22 at 12.14.05 PM.png" descr="Screen Shot 2022-02-22 at 12.14.05 PM.png"/>
          <p:cNvPicPr>
            <a:picLocks noChangeAspect="1"/>
          </p:cNvPicPr>
          <p:nvPr/>
        </p:nvPicPr>
        <p:blipFill>
          <a:blip r:embed="rId2"/>
          <a:stretch>
            <a:fillRect/>
          </a:stretch>
        </p:blipFill>
        <p:spPr>
          <a:xfrm>
            <a:off x="6000663" y="8779461"/>
            <a:ext cx="12382674" cy="4352187"/>
          </a:xfrm>
          <a:prstGeom prst="rect">
            <a:avLst/>
          </a:prstGeom>
          <a:ln w="12700">
            <a:miter lim="400000"/>
          </a:ln>
        </p:spPr>
      </p:pic>
      <p:pic>
        <p:nvPicPr>
          <p:cNvPr id="389" name="Screen Shot 2022-02-22 at 12.16.01 PM.png" descr="Screen Shot 2022-02-22 at 12.16.01 PM.png"/>
          <p:cNvPicPr>
            <a:picLocks noChangeAspect="1"/>
          </p:cNvPicPr>
          <p:nvPr/>
        </p:nvPicPr>
        <p:blipFill>
          <a:blip r:embed="rId3"/>
          <a:stretch>
            <a:fillRect/>
          </a:stretch>
        </p:blipFill>
        <p:spPr>
          <a:xfrm>
            <a:off x="5527364" y="1136358"/>
            <a:ext cx="12228317" cy="7375811"/>
          </a:xfrm>
          <a:prstGeom prst="rect">
            <a:avLst/>
          </a:prstGeom>
          <a:ln w="12700">
            <a:miter lim="400000"/>
          </a:ln>
        </p:spPr>
      </p:pic>
      <p:sp>
        <p:nvSpPr>
          <p:cNvPr id="390" name="Multiplication Sign"/>
          <p:cNvSpPr/>
          <p:nvPr/>
        </p:nvSpPr>
        <p:spPr>
          <a:xfrm>
            <a:off x="13887707" y="4311312"/>
            <a:ext cx="2213126" cy="2213126"/>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391" name="Image" descr="Image"/>
          <p:cNvPicPr>
            <a:picLocks noChangeAspect="1"/>
          </p:cNvPicPr>
          <p:nvPr/>
        </p:nvPicPr>
        <p:blipFill>
          <a:blip r:embed="rId4"/>
          <a:stretch>
            <a:fillRect/>
          </a:stretch>
        </p:blipFill>
        <p:spPr>
          <a:xfrm>
            <a:off x="17980438" y="3899990"/>
            <a:ext cx="2770437" cy="303577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Basic HTML"/>
          <p:cNvSpPr txBox="1">
            <a:spLocks noGrp="1"/>
          </p:cNvSpPr>
          <p:nvPr>
            <p:ph type="title"/>
          </p:nvPr>
        </p:nvSpPr>
        <p:spPr>
          <a:prstGeom prst="rect">
            <a:avLst/>
          </a:prstGeom>
        </p:spPr>
        <p:txBody>
          <a:bodyPr/>
          <a:lstStyle/>
          <a:p>
            <a:r>
              <a:t>Basic HTML </a:t>
            </a:r>
          </a:p>
        </p:txBody>
      </p:sp>
      <p:sp>
        <p:nvSpPr>
          <p:cNvPr id="394" name="HTML (Hypertext Markup Language)"/>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HTML (Hypertext Markup Language)</a:t>
            </a:r>
          </a:p>
        </p:txBody>
      </p:sp>
      <p:pic>
        <p:nvPicPr>
          <p:cNvPr id="395" name="Screen Shot 2022-02-22 at 12.22.27 PM.png" descr="Screen Shot 2022-02-22 at 12.22.27 PM.png"/>
          <p:cNvPicPr>
            <a:picLocks noChangeAspect="1"/>
          </p:cNvPicPr>
          <p:nvPr/>
        </p:nvPicPr>
        <p:blipFill>
          <a:blip r:embed="rId2"/>
          <a:stretch>
            <a:fillRect/>
          </a:stretch>
        </p:blipFill>
        <p:spPr>
          <a:xfrm>
            <a:off x="1032828" y="3848976"/>
            <a:ext cx="21037492" cy="5140996"/>
          </a:xfrm>
          <a:prstGeom prst="rect">
            <a:avLst/>
          </a:prstGeom>
          <a:ln w="12700">
            <a:miter lim="400000"/>
          </a:ln>
        </p:spPr>
      </p:pic>
      <p:sp>
        <p:nvSpPr>
          <p:cNvPr id="396" name="HTML structures content using tags.…"/>
          <p:cNvSpPr txBox="1"/>
          <p:nvPr/>
        </p:nvSpPr>
        <p:spPr>
          <a:xfrm>
            <a:off x="1114610" y="9531206"/>
            <a:ext cx="21457715" cy="215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0"/>
              </a:spcBef>
              <a:defRPr sz="4500">
                <a:latin typeface="Times Roman"/>
                <a:ea typeface="Times Roman"/>
                <a:cs typeface="Times Roman"/>
                <a:sym typeface="Times Roman"/>
              </a:defRPr>
            </a:pPr>
            <a:r>
              <a:t>HTML structures content using </a:t>
            </a:r>
            <a:r>
              <a:rPr b="1"/>
              <a:t>tags</a:t>
            </a:r>
            <a:r>
              <a:t>. </a:t>
            </a:r>
          </a:p>
          <a:p>
            <a:pPr defTabSz="457200">
              <a:lnSpc>
                <a:spcPct val="100000"/>
              </a:lnSpc>
              <a:spcBef>
                <a:spcPts val="0"/>
              </a:spcBef>
              <a:defRPr sz="4500">
                <a:latin typeface="Times Roman"/>
                <a:ea typeface="Times Roman"/>
                <a:cs typeface="Times Roman"/>
                <a:sym typeface="Times Roman"/>
              </a:defRPr>
            </a:pPr>
            <a:endParaRPr/>
          </a:p>
          <a:p>
            <a:pPr defTabSz="457200">
              <a:lnSpc>
                <a:spcPct val="100000"/>
              </a:lnSpc>
              <a:spcBef>
                <a:spcPts val="0"/>
              </a:spcBef>
              <a:defRPr sz="4500">
                <a:latin typeface="Times Roman"/>
                <a:ea typeface="Times Roman"/>
                <a:cs typeface="Times Roman"/>
                <a:sym typeface="Times Roman"/>
              </a:defRPr>
            </a:pPr>
            <a:r>
              <a:t>A tag helps</a:t>
            </a:r>
            <a:r>
              <a:rPr b="1"/>
              <a:t> define an element </a:t>
            </a:r>
            <a:r>
              <a:t>on a page and render content on the browser.</a:t>
            </a:r>
          </a:p>
        </p:txBody>
      </p:sp>
      <p:sp>
        <p:nvSpPr>
          <p:cNvPr id="397" name="https://www.w3schools.com/TAGS/default.ASP"/>
          <p:cNvSpPr txBox="1"/>
          <p:nvPr/>
        </p:nvSpPr>
        <p:spPr>
          <a:xfrm>
            <a:off x="1172132" y="12231441"/>
            <a:ext cx="13219482" cy="808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3"/>
              </a:rPr>
              <a:t>https://www.w3schools.com/TAGS/default.ASP</a:t>
            </a:r>
            <a:r>
              <a:t>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1" name="Screen Shot 2022-09-06 at 10.51.04 AM.png"/>
          <p:cNvGrpSpPr/>
          <p:nvPr/>
        </p:nvGrpSpPr>
        <p:grpSpPr>
          <a:xfrm>
            <a:off x="917545" y="1916066"/>
            <a:ext cx="15630843" cy="11577675"/>
            <a:chOff x="0" y="0"/>
            <a:chExt cx="15630841" cy="11577673"/>
          </a:xfrm>
        </p:grpSpPr>
        <p:pic>
          <p:nvPicPr>
            <p:cNvPr id="400" name="Screen Shot 2022-09-06 at 10.51.04 AM.png" descr="Screen Shot 2022-09-06 at 10.51.04 AM.png"/>
            <p:cNvPicPr>
              <a:picLocks noChangeAspect="1"/>
            </p:cNvPicPr>
            <p:nvPr/>
          </p:nvPicPr>
          <p:blipFill>
            <a:blip r:embed="rId2"/>
            <a:stretch>
              <a:fillRect/>
            </a:stretch>
          </p:blipFill>
          <p:spPr>
            <a:xfrm>
              <a:off x="127000" y="88900"/>
              <a:ext cx="15376842" cy="11247474"/>
            </a:xfrm>
            <a:prstGeom prst="rect">
              <a:avLst/>
            </a:prstGeom>
            <a:ln>
              <a:noFill/>
            </a:ln>
            <a:effectLst/>
          </p:spPr>
        </p:pic>
        <p:pic>
          <p:nvPicPr>
            <p:cNvPr id="399" name="Screen Shot 2022-09-06 at 10.51.04 AM.png" descr="Screen Shot 2022-09-06 at 10.51.04 AM.png"/>
            <p:cNvPicPr>
              <a:picLocks/>
            </p:cNvPicPr>
            <p:nvPr/>
          </p:nvPicPr>
          <p:blipFill>
            <a:blip r:embed="rId3"/>
            <a:stretch>
              <a:fillRect/>
            </a:stretch>
          </p:blipFill>
          <p:spPr>
            <a:xfrm>
              <a:off x="0" y="0"/>
              <a:ext cx="15630842" cy="11577674"/>
            </a:xfrm>
            <a:prstGeom prst="rect">
              <a:avLst/>
            </a:prstGeom>
            <a:effectLst/>
          </p:spPr>
        </p:pic>
      </p:grpSp>
      <p:sp>
        <p:nvSpPr>
          <p:cNvPr id="402" name="W3Schools {intro, basic, styles, layout}"/>
          <p:cNvSpPr txBox="1">
            <a:spLocks noGrp="1"/>
          </p:cNvSpPr>
          <p:nvPr>
            <p:ph type="title" idx="4294967295"/>
          </p:nvPr>
        </p:nvSpPr>
        <p:spPr>
          <a:xfrm>
            <a:off x="1042670" y="307163"/>
            <a:ext cx="21971001" cy="1434949"/>
          </a:xfrm>
          <a:prstGeom prst="rect">
            <a:avLst/>
          </a:prstGeom>
        </p:spPr>
        <p:txBody>
          <a:bodyPr/>
          <a:lstStyle/>
          <a:p>
            <a:r>
              <a:t>W3Schools {intro, basic, styles, layout}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tyling HTML"/>
          <p:cNvSpPr txBox="1">
            <a:spLocks noGrp="1"/>
          </p:cNvSpPr>
          <p:nvPr>
            <p:ph type="title"/>
          </p:nvPr>
        </p:nvSpPr>
        <p:spPr>
          <a:prstGeom prst="rect">
            <a:avLst/>
          </a:prstGeom>
        </p:spPr>
        <p:txBody>
          <a:bodyPr/>
          <a:lstStyle/>
          <a:p>
            <a:r>
              <a:t>Styling HTML </a:t>
            </a:r>
          </a:p>
        </p:txBody>
      </p:sp>
      <p:sp>
        <p:nvSpPr>
          <p:cNvPr id="405" name="CSS"/>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CSS</a:t>
            </a:r>
          </a:p>
        </p:txBody>
      </p:sp>
      <p:pic>
        <p:nvPicPr>
          <p:cNvPr id="406" name="Screen Shot 2022-02-22 at 12.24.16 PM.png" descr="Screen Shot 2022-02-22 at 12.24.16 PM.png"/>
          <p:cNvPicPr>
            <a:picLocks noChangeAspect="1"/>
          </p:cNvPicPr>
          <p:nvPr/>
        </p:nvPicPr>
        <p:blipFill>
          <a:blip r:embed="rId2"/>
          <a:stretch>
            <a:fillRect/>
          </a:stretch>
        </p:blipFill>
        <p:spPr>
          <a:xfrm>
            <a:off x="681871" y="3793473"/>
            <a:ext cx="20932469" cy="3836421"/>
          </a:xfrm>
          <a:prstGeom prst="rect">
            <a:avLst/>
          </a:prstGeom>
          <a:ln w="12700">
            <a:miter lim="400000"/>
          </a:ln>
        </p:spPr>
      </p:pic>
      <p:pic>
        <p:nvPicPr>
          <p:cNvPr id="407" name="Screen Shot 2022-02-22 at 12.24.37 PM.png" descr="Screen Shot 2022-02-22 at 12.24.37 PM.png"/>
          <p:cNvPicPr>
            <a:picLocks noChangeAspect="1"/>
          </p:cNvPicPr>
          <p:nvPr/>
        </p:nvPicPr>
        <p:blipFill>
          <a:blip r:embed="rId3"/>
          <a:stretch>
            <a:fillRect/>
          </a:stretch>
        </p:blipFill>
        <p:spPr>
          <a:xfrm>
            <a:off x="931116" y="7410848"/>
            <a:ext cx="20433979" cy="4348161"/>
          </a:xfrm>
          <a:prstGeom prst="rect">
            <a:avLst/>
          </a:prstGeom>
          <a:ln w="12700">
            <a:miter lim="400000"/>
          </a:ln>
        </p:spPr>
      </p:pic>
      <p:sp>
        <p:nvSpPr>
          <p:cNvPr id="408" name="https://www.w3schools.com/css/default.asp"/>
          <p:cNvSpPr txBox="1"/>
          <p:nvPr/>
        </p:nvSpPr>
        <p:spPr>
          <a:xfrm>
            <a:off x="1182779" y="12232892"/>
            <a:ext cx="12418467"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4"/>
              </a:rPr>
              <a:t>https://www.w3schools.com/css/default.asp</a:t>
            </a:r>
            <a:r>
              <a:t> </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W3Schools {intro, syntax, selectors, how to}"/>
          <p:cNvSpPr txBox="1">
            <a:spLocks noGrp="1"/>
          </p:cNvSpPr>
          <p:nvPr>
            <p:ph type="title" idx="4294967295"/>
          </p:nvPr>
        </p:nvSpPr>
        <p:spPr>
          <a:xfrm>
            <a:off x="1042670" y="307163"/>
            <a:ext cx="21971001" cy="1434949"/>
          </a:xfrm>
          <a:prstGeom prst="rect">
            <a:avLst/>
          </a:prstGeom>
        </p:spPr>
        <p:txBody>
          <a:bodyPr/>
          <a:lstStyle/>
          <a:p>
            <a:r>
              <a:t>W3Schools {intro, syntax, selectors, how to} </a:t>
            </a:r>
          </a:p>
        </p:txBody>
      </p:sp>
      <p:pic>
        <p:nvPicPr>
          <p:cNvPr id="411" name="Screen Shot 2022-09-06 at 10.54.13 AM.png" descr="Screen Shot 2022-09-06 at 10.54.13 AM.png"/>
          <p:cNvPicPr>
            <a:picLocks noChangeAspect="1"/>
          </p:cNvPicPr>
          <p:nvPr/>
        </p:nvPicPr>
        <p:blipFill>
          <a:blip r:embed="rId2"/>
          <a:srcRect l="3385"/>
          <a:stretch>
            <a:fillRect/>
          </a:stretch>
        </p:blipFill>
        <p:spPr>
          <a:xfrm>
            <a:off x="1147226" y="2066470"/>
            <a:ext cx="18264838" cy="11198068"/>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Screen Shot 2022-02-22 at 10.00.23 AM.png" descr="Screen Shot 2022-02-22 at 10.00.23 AM.png"/>
          <p:cNvPicPr>
            <a:picLocks noChangeAspect="1"/>
          </p:cNvPicPr>
          <p:nvPr/>
        </p:nvPicPr>
        <p:blipFill>
          <a:blip r:embed="rId2"/>
          <a:stretch>
            <a:fillRect/>
          </a:stretch>
        </p:blipFill>
        <p:spPr>
          <a:xfrm>
            <a:off x="412249" y="2670174"/>
            <a:ext cx="10011542" cy="9785517"/>
          </a:xfrm>
          <a:prstGeom prst="rect">
            <a:avLst/>
          </a:prstGeom>
          <a:ln w="12700">
            <a:miter lim="400000"/>
          </a:ln>
        </p:spPr>
      </p:pic>
      <p:pic>
        <p:nvPicPr>
          <p:cNvPr id="448" name="Screen Shot 2022-02-22 at 10.01.52 AM.png" descr="Screen Shot 2022-02-22 at 10.01.52 AM.png"/>
          <p:cNvPicPr>
            <a:picLocks noChangeAspect="1"/>
          </p:cNvPicPr>
          <p:nvPr/>
        </p:nvPicPr>
        <p:blipFill>
          <a:blip r:embed="rId3"/>
          <a:stretch>
            <a:fillRect/>
          </a:stretch>
        </p:blipFill>
        <p:spPr>
          <a:xfrm>
            <a:off x="11430661" y="2731965"/>
            <a:ext cx="12255501" cy="8585201"/>
          </a:xfrm>
          <a:prstGeom prst="rect">
            <a:avLst/>
          </a:prstGeom>
          <a:ln w="12700">
            <a:miter lim="400000"/>
          </a:ln>
        </p:spPr>
      </p:pic>
      <p:sp>
        <p:nvSpPr>
          <p:cNvPr id="449" name="Arrow"/>
          <p:cNvSpPr/>
          <p:nvPr/>
        </p:nvSpPr>
        <p:spPr>
          <a:xfrm>
            <a:off x="10226888" y="6589927"/>
            <a:ext cx="1270001"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50" name="Finding examples online:  1. Raw webpage"/>
          <p:cNvSpPr txBox="1"/>
          <p:nvPr/>
        </p:nvSpPr>
        <p:spPr>
          <a:xfrm>
            <a:off x="1314984" y="803715"/>
            <a:ext cx="14962938" cy="969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700" b="1"/>
            </a:lvl1pPr>
          </a:lstStyle>
          <a:p>
            <a:r>
              <a:t>Finding examples online:  1. Raw webpage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https://roadmap.sh/frontend"/>
          <p:cNvSpPr txBox="1"/>
          <p:nvPr/>
        </p:nvSpPr>
        <p:spPr>
          <a:xfrm>
            <a:off x="624395" y="399480"/>
            <a:ext cx="7985456" cy="808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2"/>
              </a:rPr>
              <a:t>https://roadmap.sh/frontend</a:t>
            </a:r>
            <a:r>
              <a:t> </a:t>
            </a:r>
          </a:p>
        </p:txBody>
      </p:sp>
      <p:pic>
        <p:nvPicPr>
          <p:cNvPr id="475" name="Screen Shot 2022-02-22 at 11.51.00 AM.png" descr="Screen Shot 2022-02-22 at 11.51.00 AM.png"/>
          <p:cNvPicPr>
            <a:picLocks noChangeAspect="1"/>
          </p:cNvPicPr>
          <p:nvPr/>
        </p:nvPicPr>
        <p:blipFill>
          <a:blip r:embed="rId3"/>
          <a:stretch>
            <a:fillRect/>
          </a:stretch>
        </p:blipFill>
        <p:spPr>
          <a:xfrm>
            <a:off x="2965624" y="1450955"/>
            <a:ext cx="15939914" cy="11766274"/>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Flask and Python"/>
          <p:cNvSpPr txBox="1">
            <a:spLocks noGrp="1"/>
          </p:cNvSpPr>
          <p:nvPr>
            <p:ph type="title"/>
          </p:nvPr>
        </p:nvSpPr>
        <p:spPr>
          <a:prstGeom prst="rect">
            <a:avLst/>
          </a:prstGeom>
        </p:spPr>
        <p:txBody>
          <a:bodyPr/>
          <a:lstStyle/>
          <a:p>
            <a:r>
              <a:t>Flask and Python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What is flask? (pip install flask)"/>
          <p:cNvSpPr txBox="1">
            <a:spLocks noGrp="1"/>
          </p:cNvSpPr>
          <p:nvPr>
            <p:ph type="title"/>
          </p:nvPr>
        </p:nvSpPr>
        <p:spPr>
          <a:xfrm>
            <a:off x="391608" y="1079972"/>
            <a:ext cx="21971001" cy="1434950"/>
          </a:xfrm>
          <a:prstGeom prst="rect">
            <a:avLst/>
          </a:prstGeom>
        </p:spPr>
        <p:txBody>
          <a:bodyPr/>
          <a:lstStyle/>
          <a:p>
            <a:r>
              <a:t>What is flask? (</a:t>
            </a:r>
            <a:r>
              <a:rPr i="1"/>
              <a:t>pip install flask</a:t>
            </a:r>
            <a:r>
              <a:t>) </a:t>
            </a:r>
          </a:p>
        </p:txBody>
      </p:sp>
      <p:sp>
        <p:nvSpPr>
          <p:cNvPr id="487" name="A web framework for python"/>
          <p:cNvSpPr txBox="1">
            <a:spLocks noGrp="1"/>
          </p:cNvSpPr>
          <p:nvPr>
            <p:ph type="body" idx="13"/>
          </p:nvPr>
        </p:nvSpPr>
        <p:spPr>
          <a:xfrm>
            <a:off x="391608" y="2355185"/>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web framework for python </a:t>
            </a:r>
          </a:p>
        </p:txBody>
      </p:sp>
      <p:pic>
        <p:nvPicPr>
          <p:cNvPr id="488" name="Image" descr="Image"/>
          <p:cNvPicPr>
            <a:picLocks noChangeAspect="1"/>
          </p:cNvPicPr>
          <p:nvPr/>
        </p:nvPicPr>
        <p:blipFill>
          <a:blip r:embed="rId2"/>
          <a:stretch>
            <a:fillRect/>
          </a:stretch>
        </p:blipFill>
        <p:spPr>
          <a:xfrm>
            <a:off x="16559061" y="680297"/>
            <a:ext cx="7447236" cy="2916835"/>
          </a:xfrm>
          <a:prstGeom prst="rect">
            <a:avLst/>
          </a:prstGeom>
          <a:ln w="12700">
            <a:miter lim="400000"/>
          </a:ln>
        </p:spPr>
      </p:pic>
      <p:sp>
        <p:nvSpPr>
          <p:cNvPr id="489" name="Flask is a web framework. This means flask provides you with tools, libraries and technologies that allow you to build a web application.…"/>
          <p:cNvSpPr txBox="1"/>
          <p:nvPr/>
        </p:nvSpPr>
        <p:spPr>
          <a:xfrm>
            <a:off x="414671" y="5264927"/>
            <a:ext cx="13756627" cy="4528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spcBef>
                <a:spcPts val="0"/>
              </a:spcBef>
              <a:defRPr sz="4400">
                <a:latin typeface="Arial"/>
                <a:ea typeface="Arial"/>
                <a:cs typeface="Arial"/>
                <a:sym typeface="Arial"/>
              </a:defRPr>
            </a:pPr>
            <a:r>
              <a:rPr>
                <a:solidFill>
                  <a:srgbClr val="1E72BD"/>
                </a:solidFill>
                <a:hlinkClick r:id="rId3"/>
              </a:rPr>
              <a:t>Flask</a:t>
            </a:r>
            <a:r>
              <a:t> is a web framework. This means flask provides you with tools, libraries and technologies that allow you to build a web application. </a:t>
            </a:r>
          </a:p>
          <a:p>
            <a:pPr defTabSz="457200">
              <a:lnSpc>
                <a:spcPct val="100000"/>
              </a:lnSpc>
              <a:spcBef>
                <a:spcPts val="0"/>
              </a:spcBef>
              <a:defRPr sz="4400">
                <a:latin typeface="Arial"/>
                <a:ea typeface="Arial"/>
                <a:cs typeface="Arial"/>
                <a:sym typeface="Arial"/>
              </a:defRPr>
            </a:pPr>
            <a:endParaRPr/>
          </a:p>
          <a:p>
            <a:pPr defTabSz="457200">
              <a:lnSpc>
                <a:spcPct val="100000"/>
              </a:lnSpc>
              <a:spcBef>
                <a:spcPts val="0"/>
              </a:spcBef>
              <a:defRPr sz="4400">
                <a:latin typeface="Arial"/>
                <a:ea typeface="Arial"/>
                <a:cs typeface="Arial"/>
                <a:sym typeface="Arial"/>
              </a:defRPr>
            </a:pPr>
            <a:r>
              <a:t>This web application can be some web pages, a blog, a wiki or go as big as a web-based calendar application or a commercial website.</a:t>
            </a:r>
          </a:p>
        </p:txBody>
      </p:sp>
      <p:sp>
        <p:nvSpPr>
          <p:cNvPr id="3" name="TextBox 2">
            <a:extLst>
              <a:ext uri="{FF2B5EF4-FFF2-40B4-BE49-F238E27FC236}">
                <a16:creationId xmlns:a16="http://schemas.microsoft.com/office/drawing/2014/main" id="{BB3AB02B-7FA3-67C4-6E41-32F7A251FBFD}"/>
              </a:ext>
            </a:extLst>
          </p:cNvPr>
          <p:cNvSpPr txBox="1"/>
          <p:nvPr/>
        </p:nvSpPr>
        <p:spPr>
          <a:xfrm>
            <a:off x="414671" y="11389644"/>
            <a:ext cx="12315824" cy="75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https://shell.cloud.google.com/</a:t>
            </a:r>
            <a:r>
              <a:rPr lang="en-US" dirty="0"/>
              <a:t>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Screenshot 2023-02-21 at 11.57.25 AM.png" descr="Screenshot 2023-02-21 at 11.57.25 AM.png"/>
          <p:cNvPicPr>
            <a:picLocks noChangeAspect="1"/>
          </p:cNvPicPr>
          <p:nvPr/>
        </p:nvPicPr>
        <p:blipFill>
          <a:blip r:embed="rId2"/>
          <a:stretch>
            <a:fillRect/>
          </a:stretch>
        </p:blipFill>
        <p:spPr>
          <a:xfrm>
            <a:off x="9910836" y="1256180"/>
            <a:ext cx="13956537" cy="11635053"/>
          </a:xfrm>
          <a:prstGeom prst="rect">
            <a:avLst/>
          </a:prstGeom>
          <a:ln w="12700">
            <a:miter lim="400000"/>
          </a:ln>
        </p:spPr>
      </p:pic>
      <p:sp>
        <p:nvSpPr>
          <p:cNvPr id="492" name="https://shell.cloud.google.com/"/>
          <p:cNvSpPr txBox="1"/>
          <p:nvPr/>
        </p:nvSpPr>
        <p:spPr>
          <a:xfrm>
            <a:off x="148122" y="6690011"/>
            <a:ext cx="9449703"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rPr dirty="0">
                <a:hlinkClick r:id="rId3"/>
              </a:rPr>
              <a:t>https://shell.cloud.google.com/</a:t>
            </a:r>
            <a:r>
              <a:rPr lang="en-US" dirty="0"/>
              <a:t> </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Screen Shot 2022-09-06 at 8.55.35 AM.png" descr="Screen Shot 2022-09-06 at 8.55.35 AM.png"/>
          <p:cNvPicPr>
            <a:picLocks noChangeAspect="1"/>
          </p:cNvPicPr>
          <p:nvPr/>
        </p:nvPicPr>
        <p:blipFill>
          <a:blip r:embed="rId2"/>
          <a:stretch>
            <a:fillRect/>
          </a:stretch>
        </p:blipFill>
        <p:spPr>
          <a:xfrm>
            <a:off x="3267763" y="2872732"/>
            <a:ext cx="17378755" cy="9408580"/>
          </a:xfrm>
          <a:prstGeom prst="rect">
            <a:avLst/>
          </a:prstGeom>
          <a:ln w="12700">
            <a:miter lim="400000"/>
          </a:ln>
        </p:spPr>
      </p:pic>
      <p:sp>
        <p:nvSpPr>
          <p:cNvPr id="174" name="Frontend Simplified"/>
          <p:cNvSpPr txBox="1">
            <a:spLocks noGrp="1"/>
          </p:cNvSpPr>
          <p:nvPr>
            <p:ph type="title" idx="4294967295"/>
          </p:nvPr>
        </p:nvSpPr>
        <p:spPr>
          <a:xfrm>
            <a:off x="533168" y="399961"/>
            <a:ext cx="21971001" cy="1434950"/>
          </a:xfrm>
          <a:prstGeom prst="rect">
            <a:avLst/>
          </a:prstGeom>
        </p:spPr>
        <p:txBody>
          <a:bodyPr/>
          <a:lstStyle>
            <a:lvl1pPr>
              <a:defRPr b="0"/>
            </a:lvl1pPr>
          </a:lstStyle>
          <a:p>
            <a:pPr>
              <a:defRPr b="1"/>
            </a:pPr>
            <a:r>
              <a:rPr b="0"/>
              <a:t>Frontend Simplified</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Creating the HTML page"/>
          <p:cNvSpPr txBox="1">
            <a:spLocks noGrp="1"/>
          </p:cNvSpPr>
          <p:nvPr>
            <p:ph type="title"/>
          </p:nvPr>
        </p:nvSpPr>
        <p:spPr>
          <a:prstGeom prst="rect">
            <a:avLst/>
          </a:prstGeom>
        </p:spPr>
        <p:txBody>
          <a:bodyPr/>
          <a:lstStyle/>
          <a:p>
            <a:r>
              <a:t>Creating the HTML page</a:t>
            </a:r>
          </a:p>
        </p:txBody>
      </p:sp>
      <p:sp>
        <p:nvSpPr>
          <p:cNvPr id="495" name="Create basic HTML page called ‘index.html’ and save the file to a folder called ‘templates’, which is a special folder that flask knows to look for HTML files within"/>
          <p:cNvSpPr txBox="1">
            <a:spLocks noGrp="1"/>
          </p:cNvSpPr>
          <p:nvPr>
            <p:ph type="body" idx="13"/>
          </p:nvPr>
        </p:nvSpPr>
        <p:spPr>
          <a:xfrm>
            <a:off x="1206500" y="2607004"/>
            <a:ext cx="21971000"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defTabSz="421004">
              <a:defRPr sz="2805"/>
            </a:lvl1pPr>
          </a:lstStyle>
          <a:p>
            <a:r>
              <a:t>Create basic HTML page called ‘index.html’ and save the file to a folder called ‘templates’, which is a special folder that flask knows to look for HTML files within</a:t>
            </a:r>
          </a:p>
        </p:txBody>
      </p:sp>
      <p:sp>
        <p:nvSpPr>
          <p:cNvPr id="496" name="&lt;html&gt;…"/>
          <p:cNvSpPr txBox="1">
            <a:spLocks noGrp="1"/>
          </p:cNvSpPr>
          <p:nvPr>
            <p:ph type="body" idx="1"/>
          </p:nvPr>
        </p:nvSpPr>
        <p:spPr>
          <a:prstGeom prst="rect">
            <a:avLst/>
          </a:prstGeom>
        </p:spPr>
        <p:txBody>
          <a:bodyPr>
            <a:normAutofit lnSpcReduction="10000"/>
          </a:bodyPr>
          <a:lstStyle/>
          <a:p>
            <a:pPr defTabSz="448055">
              <a:lnSpc>
                <a:spcPct val="120000"/>
              </a:lnSpc>
              <a:spcBef>
                <a:spcPts val="0"/>
              </a:spcBef>
              <a:defRPr sz="5880" b="1" spc="0">
                <a:solidFill>
                  <a:srgbClr val="008000"/>
                </a:solidFill>
                <a:latin typeface="Courier"/>
                <a:ea typeface="Courier"/>
                <a:cs typeface="Courier"/>
                <a:sym typeface="Courier"/>
              </a:defRPr>
            </a:pPr>
            <a:r>
              <a:rPr b="0" dirty="0">
                <a:solidFill>
                  <a:srgbClr val="333333"/>
                </a:solidFill>
              </a:rPr>
              <a:t>&lt;</a:t>
            </a:r>
            <a:r>
              <a:rPr dirty="0"/>
              <a:t>html</a:t>
            </a:r>
            <a:r>
              <a:rPr b="0" dirty="0">
                <a:solidFill>
                  <a:srgbClr val="333333"/>
                </a:solidFill>
              </a:rPr>
              <a:t>&gt;</a:t>
            </a:r>
          </a:p>
          <a:p>
            <a:pPr defTabSz="448055">
              <a:lnSpc>
                <a:spcPct val="120000"/>
              </a:lnSpc>
              <a:spcBef>
                <a:spcPts val="0"/>
              </a:spcBef>
              <a:defRPr sz="5880" b="1" spc="0">
                <a:solidFill>
                  <a:srgbClr val="008000"/>
                </a:solidFill>
                <a:latin typeface="Courier"/>
                <a:ea typeface="Courier"/>
                <a:cs typeface="Courier"/>
                <a:sym typeface="Courier"/>
              </a:defRPr>
            </a:pPr>
            <a:r>
              <a:rPr b="0" dirty="0">
                <a:solidFill>
                  <a:srgbClr val="333333"/>
                </a:solidFill>
              </a:rPr>
              <a:t>  &lt;</a:t>
            </a:r>
            <a:r>
              <a:rPr dirty="0"/>
              <a:t>head</a:t>
            </a:r>
            <a:r>
              <a:rPr b="0" dirty="0">
                <a:solidFill>
                  <a:srgbClr val="333333"/>
                </a:solidFill>
              </a:rPr>
              <a:t>&gt;</a:t>
            </a:r>
          </a:p>
          <a:p>
            <a:pPr defTabSz="448055">
              <a:lnSpc>
                <a:spcPct val="120000"/>
              </a:lnSpc>
              <a:spcBef>
                <a:spcPts val="0"/>
              </a:spcBef>
              <a:defRPr sz="5880" spc="0">
                <a:solidFill>
                  <a:srgbClr val="333333"/>
                </a:solidFill>
                <a:latin typeface="Courier"/>
                <a:ea typeface="Courier"/>
                <a:cs typeface="Courier"/>
                <a:sym typeface="Courier"/>
              </a:defRPr>
            </a:pPr>
            <a:r>
              <a:rPr dirty="0"/>
              <a:t>  &lt;/</a:t>
            </a:r>
            <a:r>
              <a:rPr b="1" dirty="0">
                <a:solidFill>
                  <a:srgbClr val="008000"/>
                </a:solidFill>
              </a:rPr>
              <a:t>head</a:t>
            </a:r>
            <a:r>
              <a:rPr dirty="0"/>
              <a:t>&gt;</a:t>
            </a:r>
          </a:p>
          <a:p>
            <a:pPr defTabSz="448055">
              <a:lnSpc>
                <a:spcPct val="120000"/>
              </a:lnSpc>
              <a:spcBef>
                <a:spcPts val="0"/>
              </a:spcBef>
              <a:defRPr sz="5880" b="1" spc="0">
                <a:solidFill>
                  <a:srgbClr val="008000"/>
                </a:solidFill>
                <a:latin typeface="Courier"/>
                <a:ea typeface="Courier"/>
                <a:cs typeface="Courier"/>
                <a:sym typeface="Courier"/>
              </a:defRPr>
            </a:pPr>
            <a:r>
              <a:rPr b="0" dirty="0">
                <a:solidFill>
                  <a:srgbClr val="333333"/>
                </a:solidFill>
              </a:rPr>
              <a:t>  &lt;</a:t>
            </a:r>
            <a:r>
              <a:rPr dirty="0"/>
              <a:t>body</a:t>
            </a:r>
            <a:r>
              <a:rPr b="0" dirty="0">
                <a:solidFill>
                  <a:srgbClr val="333333"/>
                </a:solidFill>
              </a:rPr>
              <a:t>&gt;</a:t>
            </a:r>
          </a:p>
          <a:p>
            <a:pPr defTabSz="448055">
              <a:lnSpc>
                <a:spcPct val="120000"/>
              </a:lnSpc>
              <a:spcBef>
                <a:spcPts val="0"/>
              </a:spcBef>
              <a:defRPr sz="5880" spc="0">
                <a:solidFill>
                  <a:srgbClr val="333333"/>
                </a:solidFill>
                <a:latin typeface="Courier"/>
                <a:ea typeface="Courier"/>
                <a:cs typeface="Courier"/>
                <a:sym typeface="Courier"/>
              </a:defRPr>
            </a:pPr>
            <a:r>
              <a:rPr dirty="0"/>
              <a:t>    &lt;</a:t>
            </a:r>
            <a:r>
              <a:rPr b="1" dirty="0">
                <a:solidFill>
                  <a:srgbClr val="008000"/>
                </a:solidFill>
              </a:rPr>
              <a:t>h1</a:t>
            </a:r>
            <a:r>
              <a:rPr dirty="0"/>
              <a:t>&gt;Home page&lt;/</a:t>
            </a:r>
            <a:r>
              <a:rPr b="1" dirty="0">
                <a:solidFill>
                  <a:srgbClr val="008000"/>
                </a:solidFill>
              </a:rPr>
              <a:t>h1</a:t>
            </a:r>
            <a:r>
              <a:rPr dirty="0"/>
              <a:t>&gt;</a:t>
            </a:r>
          </a:p>
          <a:p>
            <a:pPr defTabSz="448055">
              <a:lnSpc>
                <a:spcPct val="120000"/>
              </a:lnSpc>
              <a:spcBef>
                <a:spcPts val="0"/>
              </a:spcBef>
              <a:defRPr sz="5880" spc="0">
                <a:solidFill>
                  <a:srgbClr val="333333"/>
                </a:solidFill>
                <a:latin typeface="Courier"/>
                <a:ea typeface="Courier"/>
                <a:cs typeface="Courier"/>
                <a:sym typeface="Courier"/>
              </a:defRPr>
            </a:pPr>
            <a:r>
              <a:rPr dirty="0"/>
              <a:t>    &lt;</a:t>
            </a:r>
            <a:r>
              <a:rPr b="1" dirty="0">
                <a:solidFill>
                  <a:srgbClr val="008000"/>
                </a:solidFill>
              </a:rPr>
              <a:t>p</a:t>
            </a:r>
            <a:r>
              <a:rPr dirty="0"/>
              <a:t>&gt;My first Flask site&lt;/</a:t>
            </a:r>
            <a:r>
              <a:rPr b="1" dirty="0">
                <a:solidFill>
                  <a:srgbClr val="008000"/>
                </a:solidFill>
              </a:rPr>
              <a:t>p</a:t>
            </a:r>
            <a:r>
              <a:rPr dirty="0"/>
              <a:t>&gt;</a:t>
            </a:r>
          </a:p>
          <a:p>
            <a:pPr defTabSz="448055">
              <a:lnSpc>
                <a:spcPct val="120000"/>
              </a:lnSpc>
              <a:spcBef>
                <a:spcPts val="0"/>
              </a:spcBef>
              <a:defRPr sz="5880" spc="0">
                <a:solidFill>
                  <a:srgbClr val="333333"/>
                </a:solidFill>
                <a:latin typeface="Courier"/>
                <a:ea typeface="Courier"/>
                <a:cs typeface="Courier"/>
                <a:sym typeface="Courier"/>
              </a:defRPr>
            </a:pPr>
            <a:r>
              <a:rPr dirty="0"/>
              <a:t>  &lt;/</a:t>
            </a:r>
            <a:r>
              <a:rPr b="1" dirty="0">
                <a:solidFill>
                  <a:srgbClr val="008000"/>
                </a:solidFill>
              </a:rPr>
              <a:t>body</a:t>
            </a:r>
            <a:r>
              <a:rPr dirty="0"/>
              <a:t>&gt;</a:t>
            </a:r>
          </a:p>
          <a:p>
            <a:pPr defTabSz="448055">
              <a:lnSpc>
                <a:spcPct val="120000"/>
              </a:lnSpc>
              <a:spcBef>
                <a:spcPts val="0"/>
              </a:spcBef>
              <a:defRPr sz="5880" b="1" spc="0">
                <a:solidFill>
                  <a:srgbClr val="008000"/>
                </a:solidFill>
                <a:latin typeface="Courier"/>
                <a:ea typeface="Courier"/>
                <a:cs typeface="Courier"/>
                <a:sym typeface="Courier"/>
              </a:defRPr>
            </a:pPr>
            <a:r>
              <a:rPr b="0" dirty="0">
                <a:solidFill>
                  <a:srgbClr val="333333"/>
                </a:solidFill>
              </a:rPr>
              <a:t>&lt;/</a:t>
            </a:r>
            <a:r>
              <a:rPr dirty="0"/>
              <a:t>html</a:t>
            </a:r>
            <a:r>
              <a:rPr b="0" dirty="0">
                <a:solidFill>
                  <a:srgbClr val="333333"/>
                </a:solidFill>
              </a:rPr>
              <a:t>&gt;</a:t>
            </a:r>
          </a:p>
        </p:txBody>
      </p:sp>
      <p:sp>
        <p:nvSpPr>
          <p:cNvPr id="497" name="my-flask-app…"/>
          <p:cNvSpPr txBox="1"/>
          <p:nvPr/>
        </p:nvSpPr>
        <p:spPr>
          <a:xfrm>
            <a:off x="17846013" y="7632422"/>
            <a:ext cx="6262933" cy="5501378"/>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6100"/>
              </a:lnSpc>
              <a:spcBef>
                <a:spcPts val="0"/>
              </a:spcBef>
              <a:defRPr sz="3800" b="1">
                <a:solidFill>
                  <a:srgbClr val="404040"/>
                </a:solidFill>
                <a:latin typeface="Menlo Regular"/>
                <a:ea typeface="Menlo Regular"/>
                <a:cs typeface="Menlo Regular"/>
                <a:sym typeface="Menlo Regular"/>
              </a:defRPr>
            </a:pPr>
            <a:r>
              <a:rPr dirty="0"/>
              <a:t>my-flask-app</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static/</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 </a:t>
            </a:r>
            <a:r>
              <a:rPr dirty="0" err="1"/>
              <a:t>main.css</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templates/</a:t>
            </a:r>
          </a:p>
          <a:p>
            <a:pPr defTabSz="457200">
              <a:lnSpc>
                <a:spcPts val="6100"/>
              </a:lnSpc>
              <a:spcBef>
                <a:spcPts val="0"/>
              </a:spcBef>
              <a:defRPr sz="3800">
                <a:solidFill>
                  <a:schemeClr val="accent6"/>
                </a:solidFill>
                <a:latin typeface="Menlo Regular"/>
                <a:ea typeface="Menlo Regular"/>
                <a:cs typeface="Menlo Regular"/>
                <a:sym typeface="Menlo Regular"/>
              </a:defRPr>
            </a:pPr>
            <a:r>
              <a:rPr dirty="0"/>
              <a:t>   │   ├── </a:t>
            </a:r>
            <a:r>
              <a:rPr dirty="0" err="1"/>
              <a:t>index.html</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dirty="0" err="1"/>
              <a:t>app.py</a:t>
            </a:r>
            <a:endParaRPr lang="en-US" dirty="0"/>
          </a:p>
          <a:p>
            <a:pPr defTabSz="457200">
              <a:lnSpc>
                <a:spcPts val="6100"/>
              </a:lnSpc>
              <a:spcBef>
                <a:spcPts val="0"/>
              </a:spcBef>
              <a:defRPr sz="3800">
                <a:solidFill>
                  <a:srgbClr val="404040"/>
                </a:solidFill>
                <a:latin typeface="Menlo Regular"/>
                <a:ea typeface="Menlo Regular"/>
                <a:cs typeface="Menlo Regular"/>
                <a:sym typeface="Menlo Regular"/>
              </a:defRPr>
            </a:pPr>
            <a:endParaRPr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Python Code"/>
          <p:cNvSpPr txBox="1">
            <a:spLocks noGrp="1"/>
          </p:cNvSpPr>
          <p:nvPr>
            <p:ph type="title"/>
          </p:nvPr>
        </p:nvSpPr>
        <p:spPr>
          <a:prstGeom prst="rect">
            <a:avLst/>
          </a:prstGeom>
        </p:spPr>
        <p:txBody>
          <a:bodyPr/>
          <a:lstStyle/>
          <a:p>
            <a:r>
              <a:t>Python Code</a:t>
            </a:r>
          </a:p>
        </p:txBody>
      </p:sp>
      <p:sp>
        <p:nvSpPr>
          <p:cNvPr id="500" name="First you must import render_template from the Flask module. Change your first line to this:"/>
          <p:cNvSpPr txBox="1">
            <a:spLocks noGrp="1"/>
          </p:cNvSpPr>
          <p:nvPr>
            <p:ph type="body" idx="13"/>
          </p:nvPr>
        </p:nvSpPr>
        <p:spPr>
          <a:xfrm>
            <a:off x="1206500" y="2607004"/>
            <a:ext cx="21971000"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586104">
              <a:defRPr sz="3905"/>
            </a:pPr>
            <a:r>
              <a:t>First you must import </a:t>
            </a:r>
            <a:r>
              <a:rPr i="1"/>
              <a:t>render_template</a:t>
            </a:r>
            <a:r>
              <a:t> from the Flask module. Change your first line to this:</a:t>
            </a:r>
          </a:p>
        </p:txBody>
      </p:sp>
      <p:sp>
        <p:nvSpPr>
          <p:cNvPr id="501" name="from flask import Flask, render_template…"/>
          <p:cNvSpPr txBox="1">
            <a:spLocks noGrp="1"/>
          </p:cNvSpPr>
          <p:nvPr>
            <p:ph type="body" idx="1"/>
          </p:nvPr>
        </p:nvSpPr>
        <p:spPr>
          <a:prstGeom prst="rect">
            <a:avLst/>
          </a:prstGeom>
        </p:spPr>
        <p:txBody>
          <a:bodyPr>
            <a:normAutofit/>
          </a:bodyPr>
          <a:lstStyle/>
          <a:p>
            <a:pPr defTabSz="457200">
              <a:lnSpc>
                <a:spcPts val="8800"/>
              </a:lnSpc>
              <a:spcBef>
                <a:spcPts val="0"/>
              </a:spcBef>
              <a:defRPr sz="6000" spc="0">
                <a:solidFill>
                  <a:srgbClr val="333333"/>
                </a:solidFill>
                <a:latin typeface="Courier"/>
                <a:ea typeface="Courier"/>
                <a:cs typeface="Courier"/>
                <a:sym typeface="Courier"/>
              </a:defRPr>
            </a:pPr>
            <a:r>
              <a:rPr sz="4800" b="1" dirty="0">
                <a:solidFill>
                  <a:srgbClr val="008000"/>
                </a:solidFill>
              </a:rPr>
              <a:t>from</a:t>
            </a:r>
            <a:r>
              <a:rPr sz="4800" dirty="0"/>
              <a:t> </a:t>
            </a:r>
            <a:r>
              <a:rPr sz="4800" b="1" dirty="0">
                <a:solidFill>
                  <a:srgbClr val="0000FF"/>
                </a:solidFill>
              </a:rPr>
              <a:t>flask</a:t>
            </a:r>
            <a:r>
              <a:rPr sz="4800" dirty="0"/>
              <a:t> </a:t>
            </a:r>
            <a:r>
              <a:rPr sz="4800" b="1" dirty="0">
                <a:solidFill>
                  <a:srgbClr val="008000"/>
                </a:solidFill>
              </a:rPr>
              <a:t>import</a:t>
            </a:r>
            <a:r>
              <a:rPr sz="4800" dirty="0"/>
              <a:t> Flask, </a:t>
            </a:r>
            <a:r>
              <a:rPr sz="4800" dirty="0" err="1"/>
              <a:t>render_template</a:t>
            </a:r>
            <a:endParaRPr sz="4800" dirty="0"/>
          </a:p>
          <a:p>
            <a:pPr defTabSz="457200">
              <a:lnSpc>
                <a:spcPts val="8800"/>
              </a:lnSpc>
              <a:spcBef>
                <a:spcPts val="0"/>
              </a:spcBef>
              <a:defRPr sz="6000" spc="0">
                <a:solidFill>
                  <a:srgbClr val="333333"/>
                </a:solidFill>
                <a:latin typeface="Courier"/>
                <a:ea typeface="Courier"/>
                <a:cs typeface="Courier"/>
                <a:sym typeface="Courier"/>
              </a:defRPr>
            </a:pPr>
            <a:r>
              <a:rPr lang="en-US" sz="4800" dirty="0"/>
              <a:t>app = Flask(__name__)</a:t>
            </a:r>
            <a:endParaRPr sz="4800" dirty="0"/>
          </a:p>
          <a:p>
            <a:pPr defTabSz="457200">
              <a:lnSpc>
                <a:spcPts val="9400"/>
              </a:lnSpc>
              <a:spcBef>
                <a:spcPts val="0"/>
              </a:spcBef>
              <a:defRPr sz="6000" spc="0">
                <a:solidFill>
                  <a:srgbClr val="AA22FF"/>
                </a:solidFill>
                <a:latin typeface="Courier"/>
                <a:ea typeface="Courier"/>
                <a:cs typeface="Courier"/>
                <a:sym typeface="Courier"/>
              </a:defRPr>
            </a:pPr>
            <a:r>
              <a:rPr sz="4800" dirty="0"/>
              <a:t>@</a:t>
            </a:r>
            <a:r>
              <a:rPr sz="4800" dirty="0" err="1"/>
              <a:t>app.route</a:t>
            </a:r>
            <a:r>
              <a:rPr sz="4800" dirty="0">
                <a:solidFill>
                  <a:srgbClr val="333333"/>
                </a:solidFill>
              </a:rPr>
              <a:t>(</a:t>
            </a:r>
            <a:r>
              <a:rPr sz="4800" dirty="0">
                <a:solidFill>
                  <a:srgbClr val="BA2121"/>
                </a:solidFill>
              </a:rPr>
              <a:t>'/'</a:t>
            </a:r>
            <a:r>
              <a:rPr sz="4800" dirty="0">
                <a:solidFill>
                  <a:srgbClr val="333333"/>
                </a:solidFill>
              </a:rPr>
              <a:t>)</a:t>
            </a:r>
          </a:p>
          <a:p>
            <a:pPr defTabSz="457200">
              <a:lnSpc>
                <a:spcPts val="9400"/>
              </a:lnSpc>
              <a:spcBef>
                <a:spcPts val="0"/>
              </a:spcBef>
              <a:defRPr sz="6000" spc="0">
                <a:solidFill>
                  <a:srgbClr val="0000FF"/>
                </a:solidFill>
                <a:latin typeface="Courier"/>
                <a:ea typeface="Courier"/>
                <a:cs typeface="Courier"/>
                <a:sym typeface="Courier"/>
              </a:defRPr>
            </a:pPr>
            <a:r>
              <a:rPr sz="4800" b="1" dirty="0">
                <a:solidFill>
                  <a:srgbClr val="008000"/>
                </a:solidFill>
              </a:rPr>
              <a:t>def</a:t>
            </a:r>
            <a:r>
              <a:rPr sz="4800" dirty="0">
                <a:solidFill>
                  <a:srgbClr val="333333"/>
                </a:solidFill>
              </a:rPr>
              <a:t> </a:t>
            </a:r>
            <a:r>
              <a:rPr sz="4800" dirty="0"/>
              <a:t>index</a:t>
            </a:r>
            <a:r>
              <a:rPr sz="4800" dirty="0">
                <a:solidFill>
                  <a:srgbClr val="333333"/>
                </a:solidFill>
              </a:rPr>
              <a:t>():</a:t>
            </a:r>
          </a:p>
          <a:p>
            <a:pPr defTabSz="457200">
              <a:lnSpc>
                <a:spcPts val="9400"/>
              </a:lnSpc>
              <a:spcBef>
                <a:spcPts val="0"/>
              </a:spcBef>
              <a:defRPr sz="6000" spc="0">
                <a:solidFill>
                  <a:srgbClr val="333333"/>
                </a:solidFill>
                <a:latin typeface="Courier"/>
                <a:ea typeface="Courier"/>
                <a:cs typeface="Courier"/>
                <a:sym typeface="Courier"/>
              </a:defRPr>
            </a:pPr>
            <a:r>
              <a:rPr sz="4800" dirty="0"/>
              <a:t>    </a:t>
            </a:r>
            <a:r>
              <a:rPr sz="4800" b="1" dirty="0">
                <a:solidFill>
                  <a:srgbClr val="008000"/>
                </a:solidFill>
              </a:rPr>
              <a:t>return</a:t>
            </a:r>
            <a:r>
              <a:rPr sz="4800" dirty="0"/>
              <a:t> </a:t>
            </a:r>
            <a:r>
              <a:rPr sz="4800" dirty="0" err="1"/>
              <a:t>render_template</a:t>
            </a:r>
            <a:r>
              <a:rPr sz="4800" dirty="0"/>
              <a:t>(</a:t>
            </a:r>
            <a:r>
              <a:rPr sz="4800" dirty="0">
                <a:solidFill>
                  <a:srgbClr val="BA2121"/>
                </a:solidFill>
              </a:rPr>
              <a:t>'</a:t>
            </a:r>
            <a:r>
              <a:rPr sz="4800" dirty="0" err="1">
                <a:solidFill>
                  <a:srgbClr val="BA2121"/>
                </a:solidFill>
              </a:rPr>
              <a:t>index.html</a:t>
            </a:r>
            <a:r>
              <a:rPr sz="4800" dirty="0">
                <a:solidFill>
                  <a:srgbClr val="BA2121"/>
                </a:solidFill>
              </a:rPr>
              <a:t>'</a:t>
            </a:r>
            <a:r>
              <a:rPr sz="4800" dirty="0"/>
              <a:t>)</a:t>
            </a:r>
          </a:p>
          <a:p>
            <a:pPr defTabSz="457200">
              <a:lnSpc>
                <a:spcPts val="8800"/>
              </a:lnSpc>
              <a:spcBef>
                <a:spcPts val="0"/>
              </a:spcBef>
              <a:defRPr sz="6000" spc="0">
                <a:solidFill>
                  <a:srgbClr val="333333"/>
                </a:solidFill>
                <a:latin typeface="Courier"/>
                <a:ea typeface="Courier"/>
                <a:cs typeface="Courier"/>
                <a:sym typeface="Courier"/>
              </a:defRPr>
            </a:pPr>
            <a:endParaRPr sz="4800" dirty="0"/>
          </a:p>
        </p:txBody>
      </p:sp>
      <p:sp>
        <p:nvSpPr>
          <p:cNvPr id="502" name="my-flask-app…"/>
          <p:cNvSpPr txBox="1"/>
          <p:nvPr/>
        </p:nvSpPr>
        <p:spPr>
          <a:xfrm>
            <a:off x="17905614" y="7193411"/>
            <a:ext cx="6262933" cy="5501378"/>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6100"/>
              </a:lnSpc>
              <a:spcBef>
                <a:spcPts val="0"/>
              </a:spcBef>
              <a:defRPr sz="3800" b="1">
                <a:solidFill>
                  <a:srgbClr val="404040"/>
                </a:solidFill>
                <a:latin typeface="Menlo Regular"/>
                <a:ea typeface="Menlo Regular"/>
                <a:cs typeface="Menlo Regular"/>
                <a:sym typeface="Menlo Regular"/>
              </a:defRPr>
            </a:pPr>
            <a:r>
              <a:rPr dirty="0"/>
              <a:t>my-flask-app</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static/</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 </a:t>
            </a:r>
            <a:r>
              <a:rPr dirty="0" err="1"/>
              <a:t>main.css</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templates/</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 </a:t>
            </a:r>
            <a:r>
              <a:rPr dirty="0" err="1"/>
              <a:t>index.html</a:t>
            </a:r>
            <a:endParaRPr dirty="0"/>
          </a:p>
          <a:p>
            <a:pPr defTabSz="457200">
              <a:lnSpc>
                <a:spcPts val="6100"/>
              </a:lnSpc>
              <a:spcBef>
                <a:spcPts val="0"/>
              </a:spcBef>
              <a:defRPr sz="3800">
                <a:solidFill>
                  <a:schemeClr val="accent6"/>
                </a:solidFill>
                <a:latin typeface="Menlo Regular"/>
                <a:ea typeface="Menlo Regular"/>
                <a:cs typeface="Menlo Regular"/>
                <a:sym typeface="Menlo Regular"/>
              </a:defRPr>
            </a:pPr>
            <a:r>
              <a:rPr dirty="0"/>
              <a:t>   ├── </a:t>
            </a:r>
            <a:r>
              <a:rPr dirty="0" err="1"/>
              <a:t>app.py</a:t>
            </a:r>
            <a:endParaRPr lang="en-US" dirty="0"/>
          </a:p>
          <a:p>
            <a:pPr defTabSz="457200">
              <a:lnSpc>
                <a:spcPts val="6100"/>
              </a:lnSpc>
              <a:spcBef>
                <a:spcPts val="0"/>
              </a:spcBef>
              <a:defRPr sz="3800">
                <a:solidFill>
                  <a:schemeClr val="accent6"/>
                </a:solidFill>
                <a:latin typeface="Menlo Regular"/>
                <a:ea typeface="Menlo Regular"/>
                <a:cs typeface="Menlo Regular"/>
                <a:sym typeface="Menlo Regular"/>
              </a:defRPr>
            </a:pPr>
            <a:endParaRPr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HTML in Python/Flask: JINA"/>
          <p:cNvSpPr txBox="1">
            <a:spLocks noGrp="1"/>
          </p:cNvSpPr>
          <p:nvPr>
            <p:ph type="title"/>
          </p:nvPr>
        </p:nvSpPr>
        <p:spPr>
          <a:xfrm>
            <a:off x="457567" y="447587"/>
            <a:ext cx="21971001" cy="1435101"/>
          </a:xfrm>
          <a:prstGeom prst="rect">
            <a:avLst/>
          </a:prstGeom>
        </p:spPr>
        <p:txBody>
          <a:bodyPr/>
          <a:lstStyle/>
          <a:p>
            <a:r>
              <a:t>HTML in Python/Flask: JINA </a:t>
            </a:r>
          </a:p>
        </p:txBody>
      </p:sp>
      <p:sp>
        <p:nvSpPr>
          <p:cNvPr id="468" name="&lt;div class=&quot;container&quot;&gt;…"/>
          <p:cNvSpPr txBox="1"/>
          <p:nvPr/>
        </p:nvSpPr>
        <p:spPr>
          <a:xfrm>
            <a:off x="15355887" y="6125910"/>
            <a:ext cx="9028113" cy="3748462"/>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5800"/>
              </a:lnSpc>
              <a:spcBef>
                <a:spcPts val="0"/>
              </a:spcBef>
              <a:defRPr sz="3620">
                <a:solidFill>
                  <a:srgbClr val="BDD0AD"/>
                </a:solidFill>
                <a:latin typeface="Courier"/>
                <a:ea typeface="Courier"/>
                <a:cs typeface="Courier"/>
                <a:sym typeface="Courier"/>
              </a:defRPr>
            </a:pPr>
            <a:r>
              <a:rPr dirty="0">
                <a:solidFill>
                  <a:srgbClr val="ECEFF4"/>
                </a:solidFill>
              </a:rPr>
              <a:t>    </a:t>
            </a:r>
            <a:r>
              <a:rPr b="1" dirty="0">
                <a:solidFill>
                  <a:srgbClr val="81A1C1"/>
                </a:solidFill>
              </a:rPr>
              <a:t>&lt;</a:t>
            </a:r>
            <a:r>
              <a:rPr b="1" dirty="0">
                <a:solidFill>
                  <a:srgbClr val="B48EAD"/>
                </a:solidFill>
              </a:rPr>
              <a:t>div </a:t>
            </a:r>
            <a:r>
              <a:rPr b="1" dirty="0">
                <a:solidFill>
                  <a:srgbClr val="EBCB8B"/>
                </a:solidFill>
              </a:rPr>
              <a:t>class</a:t>
            </a:r>
            <a:r>
              <a:rPr dirty="0">
                <a:solidFill>
                  <a:srgbClr val="81A1C1"/>
                </a:solidFill>
              </a:rPr>
              <a:t>="</a:t>
            </a:r>
            <a:r>
              <a:rPr dirty="0"/>
              <a:t>container</a:t>
            </a:r>
            <a:r>
              <a:rPr dirty="0">
                <a:solidFill>
                  <a:srgbClr val="81A1C1"/>
                </a:solidFill>
              </a:rPr>
              <a:t>"</a:t>
            </a:r>
            <a:r>
              <a:rPr b="1" dirty="0">
                <a:solidFill>
                  <a:srgbClr val="81A1C1"/>
                </a:solidFill>
              </a:rPr>
              <a:t>&gt;</a:t>
            </a:r>
            <a:endParaRPr dirty="0">
              <a:solidFill>
                <a:srgbClr val="ECEFF4"/>
              </a:solidFill>
            </a:endParaRPr>
          </a:p>
          <a:p>
            <a:pPr defTabSz="457200">
              <a:lnSpc>
                <a:spcPts val="5800"/>
              </a:lnSpc>
              <a:spcBef>
                <a:spcPts val="0"/>
              </a:spcBef>
              <a:defRPr sz="3620">
                <a:solidFill>
                  <a:srgbClr val="ECEFF4"/>
                </a:solidFill>
                <a:latin typeface="Courier"/>
                <a:ea typeface="Courier"/>
                <a:cs typeface="Courier"/>
                <a:sym typeface="Courier"/>
              </a:defRPr>
            </a:pPr>
            <a:r>
              <a:rPr dirty="0"/>
              <a:t>        </a:t>
            </a:r>
            <a:r>
              <a:rPr b="1" dirty="0">
                <a:solidFill>
                  <a:srgbClr val="81A1C1"/>
                </a:solidFill>
              </a:rPr>
              <a:t>&lt;</a:t>
            </a:r>
            <a:r>
              <a:rPr b="1" dirty="0">
                <a:solidFill>
                  <a:srgbClr val="B48EAD"/>
                </a:solidFill>
              </a:rPr>
              <a:t>h1</a:t>
            </a:r>
            <a:r>
              <a:rPr b="1" dirty="0">
                <a:solidFill>
                  <a:srgbClr val="81A1C1"/>
                </a:solidFill>
              </a:rPr>
              <a:t>&gt; </a:t>
            </a:r>
            <a:r>
              <a:rPr dirty="0">
                <a:solidFill>
                  <a:srgbClr val="81A1C1"/>
                </a:solidFill>
              </a:rPr>
              <a:t>{{</a:t>
            </a:r>
            <a:r>
              <a:rPr dirty="0"/>
              <a:t>title</a:t>
            </a:r>
            <a:r>
              <a:rPr dirty="0">
                <a:solidFill>
                  <a:srgbClr val="81A1C1"/>
                </a:solidFill>
              </a:rPr>
              <a:t>}} </a:t>
            </a:r>
            <a:r>
              <a:rPr b="1" dirty="0">
                <a:solidFill>
                  <a:srgbClr val="81A1C1"/>
                </a:solidFill>
              </a:rPr>
              <a:t>&lt;/</a:t>
            </a:r>
            <a:r>
              <a:rPr b="1" dirty="0">
                <a:solidFill>
                  <a:srgbClr val="B48EAD"/>
                </a:solidFill>
              </a:rPr>
              <a:t>h1</a:t>
            </a:r>
            <a:r>
              <a:rPr b="1" dirty="0">
                <a:solidFill>
                  <a:srgbClr val="81A1C1"/>
                </a:solidFill>
              </a:rPr>
              <a:t>&gt;</a:t>
            </a:r>
          </a:p>
          <a:p>
            <a:pPr defTabSz="457200">
              <a:lnSpc>
                <a:spcPts val="5800"/>
              </a:lnSpc>
              <a:spcBef>
                <a:spcPts val="0"/>
              </a:spcBef>
              <a:defRPr sz="3620">
                <a:solidFill>
                  <a:srgbClr val="ECEFF4"/>
                </a:solidFill>
                <a:latin typeface="Courier"/>
                <a:ea typeface="Courier"/>
                <a:cs typeface="Courier"/>
                <a:sym typeface="Courier"/>
              </a:defRPr>
            </a:pPr>
            <a:r>
              <a:rPr dirty="0"/>
              <a:t>        </a:t>
            </a:r>
            <a:r>
              <a:rPr b="1" dirty="0">
                <a:solidFill>
                  <a:srgbClr val="81A1C1"/>
                </a:solidFill>
              </a:rPr>
              <a:t>&lt;</a:t>
            </a:r>
            <a:r>
              <a:rPr b="1" dirty="0">
                <a:solidFill>
                  <a:srgbClr val="B48EAD"/>
                </a:solidFill>
              </a:rPr>
              <a:t>p</a:t>
            </a:r>
            <a:r>
              <a:rPr b="1" dirty="0">
                <a:solidFill>
                  <a:srgbClr val="81A1C1"/>
                </a:solidFill>
              </a:rPr>
              <a:t>&gt; </a:t>
            </a:r>
            <a:r>
              <a:rPr dirty="0">
                <a:solidFill>
                  <a:srgbClr val="81A1C1"/>
                </a:solidFill>
              </a:rPr>
              <a:t>{{</a:t>
            </a:r>
            <a:r>
              <a:rPr dirty="0"/>
              <a:t>description</a:t>
            </a:r>
            <a:r>
              <a:rPr dirty="0">
                <a:solidFill>
                  <a:srgbClr val="81A1C1"/>
                </a:solidFill>
              </a:rPr>
              <a:t>}} </a:t>
            </a:r>
            <a:r>
              <a:rPr b="1" dirty="0">
                <a:solidFill>
                  <a:srgbClr val="81A1C1"/>
                </a:solidFill>
              </a:rPr>
              <a:t>&lt;/</a:t>
            </a:r>
            <a:r>
              <a:rPr b="1" dirty="0">
                <a:solidFill>
                  <a:srgbClr val="B48EAD"/>
                </a:solidFill>
              </a:rPr>
              <a:t>p</a:t>
            </a:r>
            <a:r>
              <a:rPr b="1" dirty="0">
                <a:solidFill>
                  <a:srgbClr val="81A1C1"/>
                </a:solidFill>
              </a:rPr>
              <a:t>&gt;</a:t>
            </a:r>
          </a:p>
          <a:p>
            <a:pPr defTabSz="457200">
              <a:lnSpc>
                <a:spcPts val="5800"/>
              </a:lnSpc>
              <a:spcBef>
                <a:spcPts val="0"/>
              </a:spcBef>
              <a:defRPr sz="3620" b="1">
                <a:solidFill>
                  <a:srgbClr val="ECEFF4"/>
                </a:solidFill>
                <a:latin typeface="Courier"/>
                <a:ea typeface="Courier"/>
                <a:cs typeface="Courier"/>
                <a:sym typeface="Courier"/>
              </a:defRPr>
            </a:pPr>
            <a:r>
              <a:rPr b="0" dirty="0"/>
              <a:t>    </a:t>
            </a:r>
            <a:r>
              <a:rPr dirty="0">
                <a:solidFill>
                  <a:srgbClr val="81A1C1"/>
                </a:solidFill>
              </a:rPr>
              <a:t>&lt;/</a:t>
            </a:r>
            <a:r>
              <a:rPr dirty="0">
                <a:solidFill>
                  <a:srgbClr val="B48EAD"/>
                </a:solidFill>
              </a:rPr>
              <a:t>div</a:t>
            </a:r>
            <a:r>
              <a:rPr dirty="0">
                <a:solidFill>
                  <a:srgbClr val="81A1C1"/>
                </a:solidFill>
              </a:rPr>
              <a:t>&gt;</a:t>
            </a:r>
            <a:endParaRPr lang="en-US" dirty="0">
              <a:solidFill>
                <a:srgbClr val="81A1C1"/>
              </a:solidFill>
            </a:endParaRPr>
          </a:p>
          <a:p>
            <a:pPr defTabSz="457200">
              <a:lnSpc>
                <a:spcPts val="5800"/>
              </a:lnSpc>
              <a:spcBef>
                <a:spcPts val="0"/>
              </a:spcBef>
              <a:defRPr sz="3620" b="1">
                <a:solidFill>
                  <a:srgbClr val="ECEFF4"/>
                </a:solidFill>
                <a:latin typeface="Courier"/>
                <a:ea typeface="Courier"/>
                <a:cs typeface="Courier"/>
                <a:sym typeface="Courier"/>
              </a:defRPr>
            </a:pPr>
            <a:endParaRPr lang="en-US" b="0" dirty="0">
              <a:solidFill>
                <a:srgbClr val="81A1C1"/>
              </a:solidFill>
              <a:latin typeface="Menlo Regular"/>
              <a:ea typeface="Menlo Regular"/>
              <a:cs typeface="Menlo Regular"/>
              <a:sym typeface="Menlo Regular"/>
            </a:endParaRPr>
          </a:p>
        </p:txBody>
      </p:sp>
      <p:sp>
        <p:nvSpPr>
          <p:cNvPr id="469" name="@app.route('/')…"/>
          <p:cNvSpPr txBox="1"/>
          <p:nvPr/>
        </p:nvSpPr>
        <p:spPr>
          <a:xfrm>
            <a:off x="1206500" y="3798016"/>
            <a:ext cx="12567543" cy="9843016"/>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5100"/>
              </a:lnSpc>
              <a:spcBef>
                <a:spcPts val="0"/>
              </a:spcBef>
              <a:defRPr sz="3000" b="1">
                <a:solidFill>
                  <a:srgbClr val="81A1C1"/>
                </a:solidFill>
                <a:latin typeface="Courier"/>
                <a:ea typeface="Courier"/>
                <a:cs typeface="Courier"/>
                <a:sym typeface="Courier"/>
              </a:defRPr>
            </a:pPr>
            <a:endParaRPr lang="en-US" dirty="0"/>
          </a:p>
          <a:p>
            <a:pPr defTabSz="457200">
              <a:lnSpc>
                <a:spcPts val="5100"/>
              </a:lnSpc>
              <a:spcBef>
                <a:spcPts val="0"/>
              </a:spcBef>
              <a:defRPr sz="3000" b="1">
                <a:solidFill>
                  <a:srgbClr val="81A1C1"/>
                </a:solidFill>
                <a:latin typeface="Courier"/>
                <a:ea typeface="Courier"/>
                <a:cs typeface="Courier"/>
                <a:sym typeface="Courier"/>
              </a:defRPr>
            </a:pPr>
            <a:r>
              <a:rPr lang="en-US" dirty="0"/>
              <a:t>From flask import Flask, </a:t>
            </a:r>
            <a:r>
              <a:rPr lang="en-US" dirty="0" err="1"/>
              <a:t>render_template</a:t>
            </a:r>
            <a:endParaRPr lang="en-US" dirty="0"/>
          </a:p>
          <a:p>
            <a:pPr defTabSz="457200">
              <a:lnSpc>
                <a:spcPts val="5100"/>
              </a:lnSpc>
              <a:spcBef>
                <a:spcPts val="0"/>
              </a:spcBef>
              <a:defRPr sz="3000" b="1">
                <a:solidFill>
                  <a:srgbClr val="81A1C1"/>
                </a:solidFill>
                <a:latin typeface="Courier"/>
                <a:ea typeface="Courier"/>
                <a:cs typeface="Courier"/>
                <a:sym typeface="Courier"/>
              </a:defRPr>
            </a:pPr>
            <a:endParaRPr lang="en-US" dirty="0"/>
          </a:p>
          <a:p>
            <a:pPr defTabSz="457200">
              <a:lnSpc>
                <a:spcPts val="5100"/>
              </a:lnSpc>
              <a:spcBef>
                <a:spcPts val="0"/>
              </a:spcBef>
              <a:defRPr sz="3000" b="1">
                <a:solidFill>
                  <a:srgbClr val="81A1C1"/>
                </a:solidFill>
                <a:latin typeface="Courier"/>
                <a:ea typeface="Courier"/>
                <a:cs typeface="Courier"/>
                <a:sym typeface="Courier"/>
              </a:defRPr>
            </a:pPr>
            <a:r>
              <a:rPr lang="en-US" dirty="0"/>
              <a:t>app = Flask(__name__)</a:t>
            </a:r>
          </a:p>
          <a:p>
            <a:pPr defTabSz="457200">
              <a:lnSpc>
                <a:spcPts val="5100"/>
              </a:lnSpc>
              <a:spcBef>
                <a:spcPts val="0"/>
              </a:spcBef>
              <a:defRPr sz="3000" b="1">
                <a:solidFill>
                  <a:srgbClr val="81A1C1"/>
                </a:solidFill>
                <a:latin typeface="Courier"/>
                <a:ea typeface="Courier"/>
                <a:cs typeface="Courier"/>
                <a:sym typeface="Courier"/>
              </a:defRPr>
            </a:pPr>
            <a:endParaRPr lang="en-US" dirty="0"/>
          </a:p>
          <a:p>
            <a:pPr defTabSz="457200">
              <a:lnSpc>
                <a:spcPts val="5100"/>
              </a:lnSpc>
              <a:spcBef>
                <a:spcPts val="0"/>
              </a:spcBef>
              <a:defRPr sz="3000" b="1">
                <a:solidFill>
                  <a:srgbClr val="81A1C1"/>
                </a:solidFill>
                <a:latin typeface="Courier"/>
                <a:ea typeface="Courier"/>
                <a:cs typeface="Courier"/>
                <a:sym typeface="Courier"/>
              </a:defRPr>
            </a:pPr>
            <a:r>
              <a:rPr dirty="0"/>
              <a:t>@</a:t>
            </a:r>
            <a:r>
              <a:rPr dirty="0" err="1"/>
              <a:t>app.route</a:t>
            </a:r>
            <a:r>
              <a:rPr b="0" dirty="0"/>
              <a:t>(</a:t>
            </a:r>
            <a:r>
              <a:rPr b="0" dirty="0">
                <a:solidFill>
                  <a:srgbClr val="BDD0AD"/>
                </a:solidFill>
              </a:rPr>
              <a:t>'/'</a:t>
            </a:r>
            <a:r>
              <a:rPr b="0" dirty="0"/>
              <a:t>)</a:t>
            </a:r>
            <a:endParaRPr b="0" dirty="0">
              <a:solidFill>
                <a:srgbClr val="ECEFF4"/>
              </a:solidFill>
            </a:endParaRPr>
          </a:p>
          <a:p>
            <a:pPr defTabSz="457200">
              <a:lnSpc>
                <a:spcPts val="5100"/>
              </a:lnSpc>
              <a:spcBef>
                <a:spcPts val="0"/>
              </a:spcBef>
              <a:defRPr sz="3000" b="1">
                <a:solidFill>
                  <a:srgbClr val="8FBCBB"/>
                </a:solidFill>
                <a:latin typeface="Courier"/>
                <a:ea typeface="Courier"/>
                <a:cs typeface="Courier"/>
                <a:sym typeface="Courier"/>
              </a:defRPr>
            </a:pPr>
            <a:r>
              <a:rPr dirty="0">
                <a:solidFill>
                  <a:srgbClr val="81A1C1"/>
                </a:solidFill>
              </a:rPr>
              <a:t>def</a:t>
            </a:r>
            <a:r>
              <a:rPr b="0" dirty="0">
                <a:solidFill>
                  <a:srgbClr val="ECEFF4"/>
                </a:solidFill>
              </a:rPr>
              <a:t> </a:t>
            </a:r>
            <a:r>
              <a:rPr dirty="0"/>
              <a:t>home</a:t>
            </a:r>
            <a:r>
              <a:rPr b="0" dirty="0">
                <a:solidFill>
                  <a:srgbClr val="81A1C1"/>
                </a:solidFill>
              </a:rPr>
              <a:t>():</a:t>
            </a:r>
            <a:endParaRPr b="0" dirty="0">
              <a:solidFill>
                <a:srgbClr val="ECEFF4"/>
              </a:solidFill>
            </a:endParaRPr>
          </a:p>
          <a:p>
            <a:pPr defTabSz="457200">
              <a:lnSpc>
                <a:spcPts val="5100"/>
              </a:lnSpc>
              <a:spcBef>
                <a:spcPts val="0"/>
              </a:spcBef>
              <a:defRPr sz="3000">
                <a:solidFill>
                  <a:srgbClr val="99A3B6"/>
                </a:solidFill>
                <a:latin typeface="Courier"/>
                <a:ea typeface="Courier"/>
                <a:cs typeface="Courier"/>
                <a:sym typeface="Courier"/>
              </a:defRPr>
            </a:pPr>
            <a:r>
              <a:rPr dirty="0">
                <a:solidFill>
                  <a:srgbClr val="ECEFF4"/>
                </a:solidFill>
              </a:rPr>
              <a:t>    </a:t>
            </a:r>
            <a:r>
              <a:rPr dirty="0"/>
              <a:t>"""Landing page."""</a:t>
            </a:r>
            <a:endParaRPr dirty="0">
              <a:solidFill>
                <a:srgbClr val="ECEFF4"/>
              </a:solidFill>
            </a:endParaRPr>
          </a:p>
          <a:p>
            <a:pPr defTabSz="457200">
              <a:lnSpc>
                <a:spcPts val="5100"/>
              </a:lnSpc>
              <a:spcBef>
                <a:spcPts val="0"/>
              </a:spcBef>
              <a:defRPr sz="3000">
                <a:solidFill>
                  <a:srgbClr val="ECEFF4"/>
                </a:solidFill>
                <a:latin typeface="Courier"/>
                <a:ea typeface="Courier"/>
                <a:cs typeface="Courier"/>
                <a:sym typeface="Courier"/>
              </a:defRPr>
            </a:pPr>
            <a:r>
              <a:rPr b="1" dirty="0">
                <a:solidFill>
                  <a:srgbClr val="81A1C1"/>
                </a:solidFill>
              </a:rPr>
              <a:t>return</a:t>
            </a:r>
            <a:r>
              <a:rPr dirty="0"/>
              <a:t> </a:t>
            </a:r>
            <a:r>
              <a:rPr dirty="0" err="1"/>
              <a:t>render_template</a:t>
            </a:r>
            <a:r>
              <a:rPr dirty="0">
                <a:solidFill>
                  <a:srgbClr val="81A1C1"/>
                </a:solidFill>
              </a:rPr>
              <a:t>(</a:t>
            </a:r>
          </a:p>
          <a:p>
            <a:pPr defTabSz="457200">
              <a:lnSpc>
                <a:spcPts val="5100"/>
              </a:lnSpc>
              <a:spcBef>
                <a:spcPts val="0"/>
              </a:spcBef>
              <a:defRPr sz="3000">
                <a:solidFill>
                  <a:srgbClr val="BDD0AD"/>
                </a:solidFill>
                <a:latin typeface="Courier"/>
                <a:ea typeface="Courier"/>
                <a:cs typeface="Courier"/>
                <a:sym typeface="Courier"/>
              </a:defRPr>
            </a:pPr>
            <a:r>
              <a:rPr dirty="0">
                <a:solidFill>
                  <a:srgbClr val="ECEFF4"/>
                </a:solidFill>
              </a:rPr>
              <a:t>        </a:t>
            </a:r>
            <a:r>
              <a:rPr dirty="0"/>
              <a:t>'</a:t>
            </a:r>
            <a:r>
              <a:rPr dirty="0" err="1"/>
              <a:t>home.html</a:t>
            </a:r>
            <a:r>
              <a:rPr dirty="0"/>
              <a:t>’</a:t>
            </a:r>
            <a:r>
              <a:rPr dirty="0">
                <a:solidFill>
                  <a:srgbClr val="81A1C1"/>
                </a:solidFill>
              </a:rPr>
              <a:t>,</a:t>
            </a:r>
            <a:endParaRPr dirty="0">
              <a:solidFill>
                <a:srgbClr val="ECEFF4"/>
              </a:solidFill>
            </a:endParaRPr>
          </a:p>
          <a:p>
            <a:pPr defTabSz="457200">
              <a:lnSpc>
                <a:spcPts val="5100"/>
              </a:lnSpc>
              <a:spcBef>
                <a:spcPts val="0"/>
              </a:spcBef>
              <a:defRPr sz="3000">
                <a:solidFill>
                  <a:srgbClr val="ECEFF4"/>
                </a:solidFill>
                <a:latin typeface="Courier"/>
                <a:ea typeface="Courier"/>
                <a:cs typeface="Courier"/>
                <a:sym typeface="Courier"/>
              </a:defRPr>
            </a:pPr>
            <a:r>
              <a:rPr lang="en-US" dirty="0">
                <a:solidFill>
                  <a:srgbClr val="ECEFF4"/>
                </a:solidFill>
              </a:rPr>
              <a:t>				</a:t>
            </a:r>
            <a:r>
              <a:rPr dirty="0">
                <a:solidFill>
                  <a:srgbClr val="ECEFF4"/>
                </a:solidFill>
              </a:rPr>
              <a:t>title</a:t>
            </a:r>
            <a:r>
              <a:rPr dirty="0">
                <a:solidFill>
                  <a:srgbClr val="81A1C1"/>
                </a:solidFill>
              </a:rPr>
              <a:t>=</a:t>
            </a:r>
            <a:r>
              <a:rPr dirty="0"/>
              <a:t>“Patient Portal"</a:t>
            </a:r>
            <a:r>
              <a:rPr dirty="0">
                <a:solidFill>
                  <a:srgbClr val="81A1C1"/>
                </a:solidFill>
              </a:rPr>
              <a:t>,</a:t>
            </a:r>
            <a:endParaRPr dirty="0">
              <a:solidFill>
                <a:srgbClr val="ECEFF4"/>
              </a:solidFill>
            </a:endParaRPr>
          </a:p>
          <a:p>
            <a:pPr defTabSz="457200">
              <a:lnSpc>
                <a:spcPts val="5100"/>
              </a:lnSpc>
              <a:spcBef>
                <a:spcPts val="0"/>
              </a:spcBef>
              <a:defRPr sz="3000">
                <a:solidFill>
                  <a:srgbClr val="BDD0AD"/>
                </a:solidFill>
                <a:latin typeface="Courier"/>
                <a:ea typeface="Courier"/>
                <a:cs typeface="Courier"/>
                <a:sym typeface="Courier"/>
              </a:defRPr>
            </a:pPr>
            <a:r>
              <a:rPr dirty="0">
                <a:solidFill>
                  <a:srgbClr val="ECEFF4"/>
                </a:solidFill>
              </a:rPr>
              <a:t>        description</a:t>
            </a:r>
            <a:r>
              <a:rPr dirty="0">
                <a:solidFill>
                  <a:srgbClr val="81A1C1"/>
                </a:solidFill>
              </a:rPr>
              <a:t>=</a:t>
            </a:r>
            <a:r>
              <a:rPr dirty="0"/>
              <a:t>“This is where you get your data!”</a:t>
            </a:r>
            <a:endParaRPr dirty="0">
              <a:solidFill>
                <a:srgbClr val="ECEFF4"/>
              </a:solidFill>
            </a:endParaRPr>
          </a:p>
          <a:p>
            <a:pPr defTabSz="457200">
              <a:lnSpc>
                <a:spcPts val="5100"/>
              </a:lnSpc>
              <a:spcBef>
                <a:spcPts val="0"/>
              </a:spcBef>
              <a:defRPr sz="3000">
                <a:solidFill>
                  <a:srgbClr val="ECEFF4"/>
                </a:solidFill>
                <a:latin typeface="Courier"/>
                <a:ea typeface="Courier"/>
                <a:cs typeface="Courier"/>
                <a:sym typeface="Courier"/>
              </a:defRPr>
            </a:pPr>
            <a:r>
              <a:rPr dirty="0"/>
              <a:t>    </a:t>
            </a:r>
            <a:r>
              <a:rPr dirty="0">
                <a:solidFill>
                  <a:srgbClr val="81A1C1"/>
                </a:solidFill>
              </a:rPr>
              <a:t>)</a:t>
            </a:r>
            <a:endParaRPr lang="en-US" dirty="0">
              <a:solidFill>
                <a:srgbClr val="81A1C1"/>
              </a:solidFill>
            </a:endParaRPr>
          </a:p>
          <a:p>
            <a:pPr defTabSz="457200">
              <a:lnSpc>
                <a:spcPts val="5100"/>
              </a:lnSpc>
              <a:spcBef>
                <a:spcPts val="0"/>
              </a:spcBef>
              <a:defRPr sz="3000">
                <a:solidFill>
                  <a:srgbClr val="ECEFF4"/>
                </a:solidFill>
                <a:latin typeface="Courier"/>
                <a:ea typeface="Courier"/>
                <a:cs typeface="Courier"/>
                <a:sym typeface="Courier"/>
              </a:defRPr>
            </a:pPr>
            <a:endParaRPr lang="en-US" dirty="0">
              <a:latin typeface="Menlo Regular"/>
              <a:ea typeface="Menlo Regular"/>
              <a:cs typeface="Menlo Regular"/>
              <a:sym typeface="Menlo Regular"/>
            </a:endParaRPr>
          </a:p>
          <a:p>
            <a:pPr defTabSz="457200">
              <a:lnSpc>
                <a:spcPts val="5100"/>
              </a:lnSpc>
              <a:spcBef>
                <a:spcPts val="0"/>
              </a:spcBef>
              <a:defRPr sz="3000">
                <a:solidFill>
                  <a:srgbClr val="ECEFF4"/>
                </a:solidFill>
                <a:latin typeface="Courier"/>
                <a:ea typeface="Courier"/>
                <a:cs typeface="Courier"/>
                <a:sym typeface="Courier"/>
              </a:defRPr>
            </a:pPr>
            <a:endParaRPr lang="en-US" dirty="0">
              <a:latin typeface="Menlo Regular"/>
              <a:ea typeface="Menlo Regular"/>
              <a:cs typeface="Menlo Regular"/>
              <a:sym typeface="Menlo Regular"/>
            </a:endParaRPr>
          </a:p>
        </p:txBody>
      </p:sp>
      <p:sp>
        <p:nvSpPr>
          <p:cNvPr id="470" name="Line"/>
          <p:cNvSpPr/>
          <p:nvPr/>
        </p:nvSpPr>
        <p:spPr>
          <a:xfrm flipV="1">
            <a:off x="15146732" y="3344288"/>
            <a:ext cx="1" cy="10397621"/>
          </a:xfrm>
          <a:prstGeom prst="line">
            <a:avLst/>
          </a:prstGeom>
          <a:ln w="127000">
            <a:solidFill>
              <a:srgbClr val="000000"/>
            </a:solidFill>
            <a:miter lim="400000"/>
          </a:ln>
        </p:spPr>
        <p:txBody>
          <a:bodyPr lIns="50800" tIns="50800" rIns="50800" bIns="50800" anchor="ctr"/>
          <a:lstStyle/>
          <a:p>
            <a:endParaRPr/>
          </a:p>
        </p:txBody>
      </p:sp>
      <p:sp>
        <p:nvSpPr>
          <p:cNvPr id="471" name="app.py file"/>
          <p:cNvSpPr txBox="1"/>
          <p:nvPr/>
        </p:nvSpPr>
        <p:spPr>
          <a:xfrm>
            <a:off x="5733121" y="2605585"/>
            <a:ext cx="2948332"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t>app.py</a:t>
            </a:r>
            <a:r>
              <a:rPr dirty="0"/>
              <a:t> file</a:t>
            </a:r>
          </a:p>
        </p:txBody>
      </p:sp>
      <p:sp>
        <p:nvSpPr>
          <p:cNvPr id="472" name="home.html file"/>
          <p:cNvSpPr txBox="1"/>
          <p:nvPr/>
        </p:nvSpPr>
        <p:spPr>
          <a:xfrm>
            <a:off x="17444730" y="2439445"/>
            <a:ext cx="3954171"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t>home.html</a:t>
            </a:r>
            <a:r>
              <a:rPr dirty="0"/>
              <a:t> file</a:t>
            </a:r>
          </a:p>
        </p:txBody>
      </p:sp>
      <p:sp>
        <p:nvSpPr>
          <p:cNvPr id="3" name="Text Placeholder 2">
            <a:extLst>
              <a:ext uri="{FF2B5EF4-FFF2-40B4-BE49-F238E27FC236}">
                <a16:creationId xmlns:a16="http://schemas.microsoft.com/office/drawing/2014/main" id="{C7F481D2-4B0A-9658-4911-83EF69ABD855}"/>
              </a:ext>
            </a:extLst>
          </p:cNvPr>
          <p:cNvSpPr>
            <a:spLocks noGrp="1"/>
          </p:cNvSpPr>
          <p:nvPr>
            <p:ph type="body" sz="quarter" idx="13"/>
          </p:nvPr>
        </p:nvSpPr>
        <p:spPr>
          <a:xfrm>
            <a:off x="457568" y="1478806"/>
            <a:ext cx="21971000" cy="934780"/>
          </a:xfrm>
        </p:spPr>
        <p:txBody>
          <a:bodyPr>
            <a:normAutofit fontScale="92500"/>
          </a:bodyPr>
          <a:lstStyle/>
          <a:p>
            <a:r>
              <a:rPr lang="en-US" dirty="0"/>
              <a:t>Adding dynamic values/variables --&gt; passing from python to HTML</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Adding CSS"/>
          <p:cNvSpPr txBox="1">
            <a:spLocks noGrp="1"/>
          </p:cNvSpPr>
          <p:nvPr>
            <p:ph type="title"/>
          </p:nvPr>
        </p:nvSpPr>
        <p:spPr>
          <a:prstGeom prst="rect">
            <a:avLst/>
          </a:prstGeom>
        </p:spPr>
        <p:txBody>
          <a:bodyPr/>
          <a:lstStyle/>
          <a:p>
            <a:r>
              <a:t>Adding CSS</a:t>
            </a:r>
          </a:p>
        </p:txBody>
      </p:sp>
      <p:sp>
        <p:nvSpPr>
          <p:cNvPr id="505" name="Create a .css file that contains the below code. Create a folder called static, under your working folder. Name the file main.css and store it in a folder called ‘static’"/>
          <p:cNvSpPr txBox="1">
            <a:spLocks noGrp="1"/>
          </p:cNvSpPr>
          <p:nvPr>
            <p:ph type="body" idx="13"/>
          </p:nvPr>
        </p:nvSpPr>
        <p:spPr>
          <a:xfrm>
            <a:off x="1206500" y="2607004"/>
            <a:ext cx="21971000"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pPr defTabSz="421004">
              <a:defRPr sz="2805"/>
            </a:pPr>
            <a:r>
              <a:t>Create a .css file that contains the below code. Create a folder called static, under your working folder. Name the file </a:t>
            </a:r>
            <a:r>
              <a:rPr i="1"/>
              <a:t>main.css</a:t>
            </a:r>
            <a:r>
              <a:t> and store it in a folder called ‘static’ </a:t>
            </a:r>
          </a:p>
        </p:txBody>
      </p:sp>
      <p:sp>
        <p:nvSpPr>
          <p:cNvPr id="506" name="body {…"/>
          <p:cNvSpPr txBox="1">
            <a:spLocks noGrp="1"/>
          </p:cNvSpPr>
          <p:nvPr>
            <p:ph type="body" idx="1"/>
          </p:nvPr>
        </p:nvSpPr>
        <p:spPr>
          <a:prstGeom prst="rect">
            <a:avLst/>
          </a:prstGeom>
        </p:spPr>
        <p:txBody>
          <a:bodyPr>
            <a:normAutofit fontScale="92500" lnSpcReduction="10000"/>
          </a:bodyPr>
          <a:lstStyle/>
          <a:p>
            <a:pPr defTabSz="269747">
              <a:lnSpc>
                <a:spcPct val="120000"/>
              </a:lnSpc>
              <a:spcBef>
                <a:spcPts val="0"/>
              </a:spcBef>
              <a:defRPr sz="2949" b="1" spc="0">
                <a:solidFill>
                  <a:srgbClr val="008000"/>
                </a:solidFill>
                <a:latin typeface="Courier"/>
                <a:ea typeface="Courier"/>
                <a:cs typeface="Courier"/>
                <a:sym typeface="Courier"/>
              </a:defRPr>
            </a:pPr>
            <a:r>
              <a:rPr dirty="0"/>
              <a:t>body</a:t>
            </a:r>
            <a:r>
              <a:rPr b="0" dirty="0">
                <a:solidFill>
                  <a:srgbClr val="333333"/>
                </a:solidFill>
              </a:rPr>
              <a:t> {</a:t>
            </a:r>
          </a:p>
          <a:p>
            <a:pPr defTabSz="269747">
              <a:lnSpc>
                <a:spcPct val="120000"/>
              </a:lnSpc>
              <a:spcBef>
                <a:spcPts val="0"/>
              </a:spcBef>
              <a:defRPr sz="2949" b="1" spc="0">
                <a:solidFill>
                  <a:srgbClr val="008000"/>
                </a:solidFill>
                <a:latin typeface="Courier"/>
                <a:ea typeface="Courier"/>
                <a:cs typeface="Courier"/>
                <a:sym typeface="Courier"/>
              </a:defRPr>
            </a:pPr>
            <a:r>
              <a:rPr b="0" dirty="0">
                <a:solidFill>
                  <a:srgbClr val="333333"/>
                </a:solidFill>
              </a:rPr>
              <a:t>  </a:t>
            </a:r>
            <a:r>
              <a:rPr dirty="0"/>
              <a:t>background</a:t>
            </a:r>
            <a:r>
              <a:rPr b="0" dirty="0">
                <a:solidFill>
                  <a:srgbClr val="333333"/>
                </a:solidFill>
              </a:rPr>
              <a:t>: Linen;</a:t>
            </a:r>
          </a:p>
          <a:p>
            <a:pPr defTabSz="269747">
              <a:lnSpc>
                <a:spcPct val="120000"/>
              </a:lnSpc>
              <a:spcBef>
                <a:spcPts val="0"/>
              </a:spcBef>
              <a:defRPr sz="2949" b="1" spc="0">
                <a:solidFill>
                  <a:srgbClr val="008000"/>
                </a:solidFill>
                <a:latin typeface="Courier"/>
                <a:ea typeface="Courier"/>
                <a:cs typeface="Courier"/>
                <a:sym typeface="Courier"/>
              </a:defRPr>
            </a:pPr>
            <a:r>
              <a:rPr b="0" dirty="0">
                <a:solidFill>
                  <a:srgbClr val="333333"/>
                </a:solidFill>
              </a:rPr>
              <a:t>  </a:t>
            </a:r>
            <a:r>
              <a:rPr dirty="0"/>
              <a:t>margin-top</a:t>
            </a:r>
            <a:r>
              <a:rPr b="0" dirty="0">
                <a:solidFill>
                  <a:srgbClr val="333333"/>
                </a:solidFill>
              </a:rPr>
              <a:t>: </a:t>
            </a:r>
            <a:r>
              <a:rPr b="0" dirty="0">
                <a:solidFill>
                  <a:srgbClr val="666666"/>
                </a:solidFill>
              </a:rPr>
              <a:t>50</a:t>
            </a:r>
            <a:r>
              <a:rPr b="0" dirty="0">
                <a:solidFill>
                  <a:srgbClr val="B00040"/>
                </a:solidFill>
              </a:rPr>
              <a:t>px</a:t>
            </a:r>
            <a:r>
              <a:rPr b="0" dirty="0">
                <a:solidFill>
                  <a:srgbClr val="333333"/>
                </a:solidFill>
              </a:rPr>
              <a:t>;</a:t>
            </a:r>
          </a:p>
          <a:p>
            <a:pPr defTabSz="269747">
              <a:lnSpc>
                <a:spcPct val="120000"/>
              </a:lnSpc>
              <a:spcBef>
                <a:spcPts val="0"/>
              </a:spcBef>
              <a:defRPr sz="2949" b="1" spc="0">
                <a:solidFill>
                  <a:srgbClr val="008000"/>
                </a:solidFill>
                <a:latin typeface="Courier"/>
                <a:ea typeface="Courier"/>
                <a:cs typeface="Courier"/>
                <a:sym typeface="Courier"/>
              </a:defRPr>
            </a:pPr>
            <a:r>
              <a:rPr b="0" dirty="0">
                <a:solidFill>
                  <a:srgbClr val="333333"/>
                </a:solidFill>
              </a:rPr>
              <a:t>  </a:t>
            </a:r>
            <a:r>
              <a:rPr dirty="0"/>
              <a:t>margin-left</a:t>
            </a:r>
            <a:r>
              <a:rPr b="0" dirty="0">
                <a:solidFill>
                  <a:srgbClr val="333333"/>
                </a:solidFill>
              </a:rPr>
              <a:t>: </a:t>
            </a:r>
            <a:r>
              <a:rPr b="0" dirty="0">
                <a:solidFill>
                  <a:srgbClr val="666666"/>
                </a:solidFill>
              </a:rPr>
              <a:t>100</a:t>
            </a:r>
            <a:r>
              <a:rPr b="0" dirty="0">
                <a:solidFill>
                  <a:srgbClr val="B00040"/>
                </a:solidFill>
              </a:rPr>
              <a:t>px</a:t>
            </a:r>
            <a:r>
              <a:rPr b="0" dirty="0">
                <a:solidFill>
                  <a:srgbClr val="333333"/>
                </a:solidFill>
              </a:rPr>
              <a:t>;</a:t>
            </a:r>
          </a:p>
          <a:p>
            <a:pPr defTabSz="269747">
              <a:lnSpc>
                <a:spcPct val="120000"/>
              </a:lnSpc>
              <a:spcBef>
                <a:spcPts val="0"/>
              </a:spcBef>
              <a:defRPr sz="2949" spc="0">
                <a:solidFill>
                  <a:srgbClr val="333333"/>
                </a:solidFill>
                <a:latin typeface="Courier"/>
                <a:ea typeface="Courier"/>
                <a:cs typeface="Courier"/>
                <a:sym typeface="Courier"/>
              </a:defRPr>
            </a:pPr>
            <a:r>
              <a:rPr dirty="0"/>
              <a:t>  }</a:t>
            </a:r>
          </a:p>
          <a:p>
            <a:pPr defTabSz="269747">
              <a:lnSpc>
                <a:spcPct val="120000"/>
              </a:lnSpc>
              <a:spcBef>
                <a:spcPts val="0"/>
              </a:spcBef>
              <a:defRPr sz="2949" spc="0">
                <a:solidFill>
                  <a:srgbClr val="333333"/>
                </a:solidFill>
                <a:latin typeface="Courier"/>
                <a:ea typeface="Courier"/>
                <a:cs typeface="Courier"/>
                <a:sym typeface="Courier"/>
              </a:defRPr>
            </a:pPr>
            <a:endParaRPr dirty="0"/>
          </a:p>
          <a:p>
            <a:pPr defTabSz="269747">
              <a:lnSpc>
                <a:spcPct val="120000"/>
              </a:lnSpc>
              <a:spcBef>
                <a:spcPts val="0"/>
              </a:spcBef>
              <a:defRPr sz="2949" spc="0">
                <a:solidFill>
                  <a:srgbClr val="333333"/>
                </a:solidFill>
                <a:latin typeface="Courier"/>
                <a:ea typeface="Courier"/>
                <a:cs typeface="Courier"/>
                <a:sym typeface="Courier"/>
              </a:defRPr>
            </a:pPr>
            <a:r>
              <a:rPr b="1" dirty="0">
                <a:solidFill>
                  <a:srgbClr val="008000"/>
                </a:solidFill>
              </a:rPr>
              <a:t>p</a:t>
            </a:r>
            <a:r>
              <a:rPr dirty="0"/>
              <a:t> {</a:t>
            </a:r>
          </a:p>
          <a:p>
            <a:pPr defTabSz="269747">
              <a:lnSpc>
                <a:spcPct val="120000"/>
              </a:lnSpc>
              <a:spcBef>
                <a:spcPts val="0"/>
              </a:spcBef>
              <a:defRPr sz="2949" b="1" spc="0">
                <a:solidFill>
                  <a:srgbClr val="008000"/>
                </a:solidFill>
                <a:latin typeface="Courier"/>
                <a:ea typeface="Courier"/>
                <a:cs typeface="Courier"/>
                <a:sym typeface="Courier"/>
              </a:defRPr>
            </a:pPr>
            <a:r>
              <a:rPr b="0" dirty="0">
                <a:solidFill>
                  <a:srgbClr val="333333"/>
                </a:solidFill>
              </a:rPr>
              <a:t>  </a:t>
            </a:r>
            <a:r>
              <a:rPr dirty="0"/>
              <a:t>font-family</a:t>
            </a:r>
            <a:r>
              <a:rPr b="0" dirty="0">
                <a:solidFill>
                  <a:srgbClr val="333333"/>
                </a:solidFill>
              </a:rPr>
              <a:t>: Georgia, </a:t>
            </a:r>
            <a:r>
              <a:rPr dirty="0"/>
              <a:t>serif</a:t>
            </a:r>
            <a:r>
              <a:rPr b="0" dirty="0">
                <a:solidFill>
                  <a:srgbClr val="333333"/>
                </a:solidFill>
              </a:rPr>
              <a:t>;</a:t>
            </a:r>
          </a:p>
          <a:p>
            <a:pPr defTabSz="269747">
              <a:lnSpc>
                <a:spcPct val="120000"/>
              </a:lnSpc>
              <a:spcBef>
                <a:spcPts val="0"/>
              </a:spcBef>
              <a:defRPr sz="2949" b="1" spc="0">
                <a:solidFill>
                  <a:srgbClr val="008000"/>
                </a:solidFill>
                <a:latin typeface="Courier"/>
                <a:ea typeface="Courier"/>
                <a:cs typeface="Courier"/>
                <a:sym typeface="Courier"/>
              </a:defRPr>
            </a:pPr>
            <a:r>
              <a:rPr b="0" dirty="0">
                <a:solidFill>
                  <a:srgbClr val="333333"/>
                </a:solidFill>
              </a:rPr>
              <a:t>  </a:t>
            </a:r>
            <a:r>
              <a:rPr dirty="0"/>
              <a:t>font-size</a:t>
            </a:r>
            <a:r>
              <a:rPr b="0" dirty="0">
                <a:solidFill>
                  <a:srgbClr val="333333"/>
                </a:solidFill>
              </a:rPr>
              <a:t>: </a:t>
            </a:r>
            <a:r>
              <a:rPr b="0" dirty="0">
                <a:solidFill>
                  <a:srgbClr val="666666"/>
                </a:solidFill>
              </a:rPr>
              <a:t>1.2</a:t>
            </a:r>
            <a:r>
              <a:rPr b="0" dirty="0">
                <a:solidFill>
                  <a:srgbClr val="B00040"/>
                </a:solidFill>
              </a:rPr>
              <a:t>em</a:t>
            </a:r>
            <a:r>
              <a:rPr b="0" dirty="0">
                <a:solidFill>
                  <a:srgbClr val="333333"/>
                </a:solidFill>
              </a:rPr>
              <a:t>;</a:t>
            </a:r>
          </a:p>
          <a:p>
            <a:pPr defTabSz="269747">
              <a:lnSpc>
                <a:spcPct val="120000"/>
              </a:lnSpc>
              <a:spcBef>
                <a:spcPts val="0"/>
              </a:spcBef>
              <a:defRPr sz="2949" spc="0">
                <a:solidFill>
                  <a:srgbClr val="333333"/>
                </a:solidFill>
                <a:latin typeface="Courier"/>
                <a:ea typeface="Courier"/>
                <a:cs typeface="Courier"/>
                <a:sym typeface="Courier"/>
              </a:defRPr>
            </a:pPr>
            <a:r>
              <a:rPr dirty="0"/>
              <a:t>  </a:t>
            </a:r>
            <a:r>
              <a:rPr b="1" dirty="0">
                <a:solidFill>
                  <a:srgbClr val="008000"/>
                </a:solidFill>
              </a:rPr>
              <a:t>color</a:t>
            </a:r>
            <a:r>
              <a:rPr dirty="0"/>
              <a:t>: </a:t>
            </a:r>
            <a:r>
              <a:rPr dirty="0" err="1"/>
              <a:t>DarkSlateGray</a:t>
            </a:r>
            <a:r>
              <a:rPr dirty="0"/>
              <a:t>;</a:t>
            </a:r>
          </a:p>
          <a:p>
            <a:pPr defTabSz="269747">
              <a:lnSpc>
                <a:spcPct val="120000"/>
              </a:lnSpc>
              <a:spcBef>
                <a:spcPts val="0"/>
              </a:spcBef>
              <a:defRPr sz="2949" spc="0">
                <a:solidFill>
                  <a:srgbClr val="333333"/>
                </a:solidFill>
                <a:latin typeface="Courier"/>
                <a:ea typeface="Courier"/>
                <a:cs typeface="Courier"/>
                <a:sym typeface="Courier"/>
              </a:defRPr>
            </a:pPr>
            <a:r>
              <a:rPr dirty="0"/>
              <a:t>  }</a:t>
            </a:r>
          </a:p>
          <a:p>
            <a:pPr defTabSz="269747">
              <a:lnSpc>
                <a:spcPct val="120000"/>
              </a:lnSpc>
              <a:spcBef>
                <a:spcPts val="0"/>
              </a:spcBef>
              <a:defRPr sz="2949" spc="0">
                <a:solidFill>
                  <a:srgbClr val="333333"/>
                </a:solidFill>
                <a:latin typeface="Courier"/>
                <a:ea typeface="Courier"/>
                <a:cs typeface="Courier"/>
                <a:sym typeface="Courier"/>
              </a:defRPr>
            </a:pPr>
            <a:endParaRPr dirty="0"/>
          </a:p>
          <a:p>
            <a:pPr defTabSz="269747">
              <a:lnSpc>
                <a:spcPct val="120000"/>
              </a:lnSpc>
              <a:spcBef>
                <a:spcPts val="0"/>
              </a:spcBef>
              <a:defRPr sz="2949" spc="0">
                <a:solidFill>
                  <a:srgbClr val="333333"/>
                </a:solidFill>
                <a:latin typeface="Courier"/>
                <a:ea typeface="Courier"/>
                <a:cs typeface="Courier"/>
                <a:sym typeface="Courier"/>
              </a:defRPr>
            </a:pPr>
            <a:r>
              <a:rPr b="1" dirty="0">
                <a:solidFill>
                  <a:srgbClr val="008000"/>
                </a:solidFill>
              </a:rPr>
              <a:t>h1</a:t>
            </a:r>
            <a:r>
              <a:rPr dirty="0"/>
              <a:t> {</a:t>
            </a:r>
          </a:p>
          <a:p>
            <a:pPr defTabSz="269747">
              <a:lnSpc>
                <a:spcPct val="120000"/>
              </a:lnSpc>
              <a:spcBef>
                <a:spcPts val="0"/>
              </a:spcBef>
              <a:defRPr sz="2949" spc="0">
                <a:solidFill>
                  <a:srgbClr val="333333"/>
                </a:solidFill>
                <a:latin typeface="Courier"/>
                <a:ea typeface="Courier"/>
                <a:cs typeface="Courier"/>
                <a:sym typeface="Courier"/>
              </a:defRPr>
            </a:pPr>
            <a:r>
              <a:rPr dirty="0"/>
              <a:t>  </a:t>
            </a:r>
            <a:r>
              <a:rPr b="1" dirty="0">
                <a:solidFill>
                  <a:srgbClr val="008000"/>
                </a:solidFill>
              </a:rPr>
              <a:t>font-family</a:t>
            </a:r>
            <a:r>
              <a:rPr dirty="0"/>
              <a:t>: Verdana, Geneva, </a:t>
            </a:r>
            <a:r>
              <a:rPr b="1" dirty="0">
                <a:solidFill>
                  <a:srgbClr val="008000"/>
                </a:solidFill>
              </a:rPr>
              <a:t>sans-serif</a:t>
            </a:r>
            <a:r>
              <a:rPr dirty="0"/>
              <a:t>;</a:t>
            </a:r>
          </a:p>
          <a:p>
            <a:pPr defTabSz="269747">
              <a:lnSpc>
                <a:spcPct val="120000"/>
              </a:lnSpc>
              <a:spcBef>
                <a:spcPts val="0"/>
              </a:spcBef>
              <a:defRPr sz="2949" b="1" spc="0">
                <a:solidFill>
                  <a:srgbClr val="008000"/>
                </a:solidFill>
                <a:latin typeface="Courier"/>
                <a:ea typeface="Courier"/>
                <a:cs typeface="Courier"/>
                <a:sym typeface="Courier"/>
              </a:defRPr>
            </a:pPr>
            <a:r>
              <a:rPr b="0" dirty="0">
                <a:solidFill>
                  <a:srgbClr val="333333"/>
                </a:solidFill>
              </a:rPr>
              <a:t>  </a:t>
            </a:r>
            <a:r>
              <a:rPr dirty="0"/>
              <a:t>font-size</a:t>
            </a:r>
            <a:r>
              <a:rPr b="0" dirty="0">
                <a:solidFill>
                  <a:srgbClr val="333333"/>
                </a:solidFill>
              </a:rPr>
              <a:t>: </a:t>
            </a:r>
            <a:r>
              <a:rPr b="0" dirty="0">
                <a:solidFill>
                  <a:srgbClr val="666666"/>
                </a:solidFill>
              </a:rPr>
              <a:t>2.5</a:t>
            </a:r>
            <a:r>
              <a:rPr b="0" dirty="0">
                <a:solidFill>
                  <a:srgbClr val="B00040"/>
                </a:solidFill>
              </a:rPr>
              <a:t>em</a:t>
            </a:r>
            <a:r>
              <a:rPr b="0" dirty="0">
                <a:solidFill>
                  <a:srgbClr val="333333"/>
                </a:solidFill>
              </a:rPr>
              <a:t>;</a:t>
            </a:r>
          </a:p>
          <a:p>
            <a:pPr defTabSz="269747">
              <a:lnSpc>
                <a:spcPct val="120000"/>
              </a:lnSpc>
              <a:spcBef>
                <a:spcPts val="0"/>
              </a:spcBef>
              <a:defRPr sz="2949" spc="0">
                <a:solidFill>
                  <a:srgbClr val="333333"/>
                </a:solidFill>
                <a:latin typeface="Courier"/>
                <a:ea typeface="Courier"/>
                <a:cs typeface="Courier"/>
                <a:sym typeface="Courier"/>
              </a:defRPr>
            </a:pPr>
            <a:r>
              <a:rPr dirty="0"/>
              <a:t>  </a:t>
            </a:r>
            <a:r>
              <a:rPr b="1" dirty="0">
                <a:solidFill>
                  <a:srgbClr val="008000"/>
                </a:solidFill>
              </a:rPr>
              <a:t>color</a:t>
            </a:r>
            <a:r>
              <a:rPr dirty="0"/>
              <a:t>: </a:t>
            </a:r>
            <a:r>
              <a:rPr dirty="0" err="1"/>
              <a:t>FireBrick</a:t>
            </a:r>
            <a:r>
              <a:rPr dirty="0"/>
              <a:t>;</a:t>
            </a:r>
          </a:p>
          <a:p>
            <a:pPr defTabSz="269747">
              <a:lnSpc>
                <a:spcPct val="120000"/>
              </a:lnSpc>
              <a:spcBef>
                <a:spcPts val="0"/>
              </a:spcBef>
              <a:defRPr sz="2949" spc="0">
                <a:solidFill>
                  <a:srgbClr val="333333"/>
                </a:solidFill>
                <a:latin typeface="Courier"/>
                <a:ea typeface="Courier"/>
                <a:cs typeface="Courier"/>
                <a:sym typeface="Courier"/>
              </a:defRPr>
            </a:pPr>
            <a:r>
              <a:rPr dirty="0"/>
              <a:t>  }</a:t>
            </a:r>
          </a:p>
        </p:txBody>
      </p:sp>
      <p:sp>
        <p:nvSpPr>
          <p:cNvPr id="507" name="my-flask-app…"/>
          <p:cNvSpPr txBox="1"/>
          <p:nvPr/>
        </p:nvSpPr>
        <p:spPr>
          <a:xfrm>
            <a:off x="17612443" y="7632422"/>
            <a:ext cx="6262933" cy="5501378"/>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6100"/>
              </a:lnSpc>
              <a:spcBef>
                <a:spcPts val="0"/>
              </a:spcBef>
              <a:defRPr sz="3800" b="1">
                <a:solidFill>
                  <a:srgbClr val="404040"/>
                </a:solidFill>
                <a:latin typeface="Menlo Regular"/>
                <a:ea typeface="Menlo Regular"/>
                <a:cs typeface="Menlo Regular"/>
                <a:sym typeface="Menlo Regular"/>
              </a:defRPr>
            </a:pPr>
            <a:r>
              <a:rPr dirty="0"/>
              <a:t>my-flask-app</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static/</a:t>
            </a:r>
          </a:p>
          <a:p>
            <a:pPr defTabSz="457200">
              <a:lnSpc>
                <a:spcPts val="6100"/>
              </a:lnSpc>
              <a:spcBef>
                <a:spcPts val="0"/>
              </a:spcBef>
              <a:defRPr sz="3800">
                <a:solidFill>
                  <a:schemeClr val="accent6"/>
                </a:solidFill>
                <a:latin typeface="Menlo Regular"/>
                <a:ea typeface="Menlo Regular"/>
                <a:cs typeface="Menlo Regular"/>
                <a:sym typeface="Menlo Regular"/>
              </a:defRPr>
            </a:pPr>
            <a:r>
              <a:rPr dirty="0"/>
              <a:t>   │   └── </a:t>
            </a:r>
            <a:r>
              <a:rPr dirty="0" err="1"/>
              <a:t>main.css</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templates/</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 </a:t>
            </a:r>
            <a:r>
              <a:rPr dirty="0" err="1"/>
              <a:t>index.html</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dirty="0" err="1"/>
              <a:t>app.py</a:t>
            </a:r>
            <a:endParaRPr lang="en-US" dirty="0"/>
          </a:p>
          <a:p>
            <a:pPr defTabSz="457200">
              <a:lnSpc>
                <a:spcPts val="6100"/>
              </a:lnSpc>
              <a:spcBef>
                <a:spcPts val="0"/>
              </a:spcBef>
              <a:defRPr sz="3800">
                <a:solidFill>
                  <a:srgbClr val="404040"/>
                </a:solidFill>
                <a:latin typeface="Menlo Regular"/>
                <a:ea typeface="Menlo Regular"/>
                <a:cs typeface="Menlo Regular"/>
                <a:sym typeface="Menlo Regular"/>
              </a:defRPr>
            </a:pPr>
            <a:endParaRPr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Update HTML page to bring in CSS"/>
          <p:cNvSpPr txBox="1">
            <a:spLocks noGrp="1"/>
          </p:cNvSpPr>
          <p:nvPr>
            <p:ph type="title"/>
          </p:nvPr>
        </p:nvSpPr>
        <p:spPr>
          <a:prstGeom prst="rect">
            <a:avLst/>
          </a:prstGeom>
        </p:spPr>
        <p:txBody>
          <a:bodyPr/>
          <a:lstStyle/>
          <a:p>
            <a:r>
              <a:t>Update HTML page to bring in CSS</a:t>
            </a:r>
          </a:p>
        </p:txBody>
      </p:sp>
      <p:sp>
        <p:nvSpPr>
          <p:cNvPr id="510" name="You will also need to edit your html file to include the CSS file. Add the extra line in the head section like this:"/>
          <p:cNvSpPr txBox="1">
            <a:spLocks noGrp="1"/>
          </p:cNvSpPr>
          <p:nvPr>
            <p:ph type="body" idx="13"/>
          </p:nvPr>
        </p:nvSpPr>
        <p:spPr>
          <a:xfrm>
            <a:off x="1206500" y="2607004"/>
            <a:ext cx="21971000"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457200">
              <a:spcBef>
                <a:spcPts val="1600"/>
              </a:spcBef>
              <a:defRPr sz="3000" b="0">
                <a:solidFill>
                  <a:srgbClr val="333333"/>
                </a:solidFill>
                <a:latin typeface="Helvetica"/>
                <a:ea typeface="Helvetica"/>
                <a:cs typeface="Helvetica"/>
                <a:sym typeface="Helvetica"/>
              </a:defRPr>
            </a:pPr>
            <a:r>
              <a:t>You will also need to edit your html file to include the CSS file. Add the extra line in the </a:t>
            </a:r>
            <a:r>
              <a:rPr b="1"/>
              <a:t>head</a:t>
            </a:r>
            <a:r>
              <a:t> section like this:</a:t>
            </a:r>
          </a:p>
        </p:txBody>
      </p:sp>
      <p:sp>
        <p:nvSpPr>
          <p:cNvPr id="511" name="&lt;html&gt;…"/>
          <p:cNvSpPr txBox="1">
            <a:spLocks noGrp="1"/>
          </p:cNvSpPr>
          <p:nvPr>
            <p:ph type="body" idx="1"/>
          </p:nvPr>
        </p:nvSpPr>
        <p:spPr>
          <a:prstGeom prst="rect">
            <a:avLst/>
          </a:prstGeom>
        </p:spPr>
        <p:txBody>
          <a:bodyPr>
            <a:normAutofit/>
          </a:bodyPr>
          <a:lstStyle/>
          <a:p>
            <a:pPr defTabSz="438911">
              <a:lnSpc>
                <a:spcPct val="120000"/>
              </a:lnSpc>
              <a:spcBef>
                <a:spcPts val="0"/>
              </a:spcBef>
              <a:defRPr sz="4800" b="1" spc="0">
                <a:solidFill>
                  <a:srgbClr val="008000"/>
                </a:solidFill>
                <a:latin typeface="Courier"/>
                <a:ea typeface="Courier"/>
                <a:cs typeface="Courier"/>
                <a:sym typeface="Courier"/>
              </a:defRPr>
            </a:pPr>
            <a:r>
              <a:rPr sz="3200" b="0" dirty="0">
                <a:solidFill>
                  <a:srgbClr val="333333"/>
                </a:solidFill>
              </a:rPr>
              <a:t>&lt;</a:t>
            </a:r>
            <a:r>
              <a:rPr sz="3200" dirty="0"/>
              <a:t>html</a:t>
            </a:r>
            <a:r>
              <a:rPr sz="3200" b="0" dirty="0">
                <a:solidFill>
                  <a:srgbClr val="333333"/>
                </a:solidFill>
              </a:rPr>
              <a:t>&gt;</a:t>
            </a:r>
          </a:p>
          <a:p>
            <a:pPr defTabSz="438911">
              <a:lnSpc>
                <a:spcPct val="120000"/>
              </a:lnSpc>
              <a:spcBef>
                <a:spcPts val="0"/>
              </a:spcBef>
              <a:defRPr sz="4800" b="1" spc="0">
                <a:solidFill>
                  <a:srgbClr val="008000"/>
                </a:solidFill>
                <a:latin typeface="Courier"/>
                <a:ea typeface="Courier"/>
                <a:cs typeface="Courier"/>
                <a:sym typeface="Courier"/>
              </a:defRPr>
            </a:pPr>
            <a:r>
              <a:rPr sz="3200" b="0" dirty="0">
                <a:solidFill>
                  <a:srgbClr val="333333"/>
                </a:solidFill>
              </a:rPr>
              <a:t>  &lt;</a:t>
            </a:r>
            <a:r>
              <a:rPr sz="3200" dirty="0"/>
              <a:t>head</a:t>
            </a:r>
            <a:r>
              <a:rPr sz="3200" b="0" dirty="0">
                <a:solidFill>
                  <a:srgbClr val="333333"/>
                </a:solidFill>
              </a:rPr>
              <a:t>&gt;</a:t>
            </a:r>
          </a:p>
          <a:p>
            <a:pPr defTabSz="438911">
              <a:lnSpc>
                <a:spcPct val="120000"/>
              </a:lnSpc>
              <a:spcBef>
                <a:spcPts val="0"/>
              </a:spcBef>
              <a:defRPr sz="4800" spc="0">
                <a:solidFill>
                  <a:srgbClr val="BA2121"/>
                </a:solidFill>
                <a:latin typeface="Courier"/>
                <a:ea typeface="Courier"/>
                <a:cs typeface="Courier"/>
                <a:sym typeface="Courier"/>
              </a:defRPr>
            </a:pPr>
            <a:r>
              <a:rPr sz="3200" dirty="0">
                <a:solidFill>
                  <a:srgbClr val="333333"/>
                </a:solidFill>
              </a:rPr>
              <a:t>    &lt;</a:t>
            </a:r>
            <a:r>
              <a:rPr sz="3200" b="1" dirty="0">
                <a:solidFill>
                  <a:srgbClr val="008000"/>
                </a:solidFill>
              </a:rPr>
              <a:t>link</a:t>
            </a:r>
            <a:r>
              <a:rPr sz="3200" dirty="0">
                <a:solidFill>
                  <a:srgbClr val="333333"/>
                </a:solidFill>
              </a:rPr>
              <a:t> </a:t>
            </a:r>
            <a:r>
              <a:rPr sz="3200" dirty="0" err="1">
                <a:solidFill>
                  <a:srgbClr val="7D9029"/>
                </a:solidFill>
              </a:rPr>
              <a:t>rel</a:t>
            </a:r>
            <a:r>
              <a:rPr sz="3200" dirty="0">
                <a:solidFill>
                  <a:srgbClr val="666666"/>
                </a:solidFill>
              </a:rPr>
              <a:t>=</a:t>
            </a:r>
            <a:r>
              <a:rPr sz="3200" dirty="0"/>
              <a:t>"stylesheet"</a:t>
            </a:r>
            <a:r>
              <a:rPr sz="3200" dirty="0">
                <a:solidFill>
                  <a:srgbClr val="333333"/>
                </a:solidFill>
              </a:rPr>
              <a:t> </a:t>
            </a:r>
            <a:r>
              <a:rPr sz="3200" dirty="0" err="1">
                <a:solidFill>
                  <a:srgbClr val="7D9029"/>
                </a:solidFill>
              </a:rPr>
              <a:t>href</a:t>
            </a:r>
            <a:r>
              <a:rPr sz="3200" dirty="0">
                <a:solidFill>
                  <a:srgbClr val="666666"/>
                </a:solidFill>
              </a:rPr>
              <a:t>=</a:t>
            </a:r>
            <a:r>
              <a:rPr sz="3200" dirty="0"/>
              <a:t>'</a:t>
            </a:r>
            <a:r>
              <a:rPr lang="en-US" sz="3200" dirty="0">
                <a:solidFill>
                  <a:srgbClr val="8F5902"/>
                </a:solidFill>
                <a:effectLst/>
              </a:rPr>
              <a:t>{{</a:t>
            </a:r>
            <a:r>
              <a:rPr lang="en-US" sz="3200" dirty="0"/>
              <a:t> </a:t>
            </a:r>
            <a:r>
              <a:rPr lang="en-US" sz="3200" dirty="0" err="1">
                <a:solidFill>
                  <a:srgbClr val="000000"/>
                </a:solidFill>
                <a:effectLst/>
              </a:rPr>
              <a:t>url_for</a:t>
            </a:r>
            <a:r>
              <a:rPr lang="en-US" sz="3200" dirty="0">
                <a:solidFill>
                  <a:srgbClr val="582800"/>
                </a:solidFill>
                <a:effectLst/>
              </a:rPr>
              <a:t>(</a:t>
            </a:r>
            <a:r>
              <a:rPr lang="en-US" sz="3200" dirty="0">
                <a:solidFill>
                  <a:srgbClr val="4E9A06"/>
                </a:solidFill>
                <a:effectLst/>
              </a:rPr>
              <a:t>'static'</a:t>
            </a:r>
            <a:r>
              <a:rPr lang="en-US" sz="3200" dirty="0">
                <a:solidFill>
                  <a:srgbClr val="582800"/>
                </a:solidFill>
                <a:effectLst/>
              </a:rPr>
              <a:t>,</a:t>
            </a:r>
            <a:r>
              <a:rPr lang="en-US" sz="3200" dirty="0"/>
              <a:t> </a:t>
            </a:r>
            <a:r>
              <a:rPr lang="en-US" sz="3200" dirty="0">
                <a:solidFill>
                  <a:srgbClr val="000000"/>
                </a:solidFill>
                <a:effectLst/>
              </a:rPr>
              <a:t>filename</a:t>
            </a:r>
            <a:r>
              <a:rPr lang="en-US" sz="3200" dirty="0">
                <a:solidFill>
                  <a:srgbClr val="582800"/>
                </a:solidFill>
                <a:effectLst/>
              </a:rPr>
              <a:t>=</a:t>
            </a:r>
            <a:r>
              <a:rPr lang="en-US" sz="3200" dirty="0" err="1">
                <a:solidFill>
                  <a:srgbClr val="4E9A06"/>
                </a:solidFill>
                <a:effectLst/>
              </a:rPr>
              <a:t>main.css</a:t>
            </a:r>
            <a:r>
              <a:rPr lang="en-US" sz="3200" dirty="0">
                <a:solidFill>
                  <a:srgbClr val="4E9A06"/>
                </a:solidFill>
                <a:effectLst/>
              </a:rPr>
              <a:t>'</a:t>
            </a:r>
            <a:r>
              <a:rPr lang="en-US" sz="3200" dirty="0">
                <a:solidFill>
                  <a:srgbClr val="582800"/>
                </a:solidFill>
                <a:effectLst/>
              </a:rPr>
              <a:t>)</a:t>
            </a:r>
            <a:r>
              <a:rPr lang="en-US" sz="3200" dirty="0"/>
              <a:t> </a:t>
            </a:r>
            <a:r>
              <a:rPr lang="en-US" sz="3200" dirty="0">
                <a:solidFill>
                  <a:srgbClr val="8F5902"/>
                </a:solidFill>
                <a:effectLst/>
              </a:rPr>
              <a:t>}}</a:t>
            </a:r>
            <a:r>
              <a:rPr sz="3200" dirty="0"/>
              <a:t>'</a:t>
            </a:r>
            <a:r>
              <a:rPr sz="3200" dirty="0">
                <a:solidFill>
                  <a:srgbClr val="333333"/>
                </a:solidFill>
              </a:rPr>
              <a:t> /&gt;</a:t>
            </a:r>
          </a:p>
          <a:p>
            <a:pPr defTabSz="438911">
              <a:lnSpc>
                <a:spcPct val="120000"/>
              </a:lnSpc>
              <a:spcBef>
                <a:spcPts val="0"/>
              </a:spcBef>
              <a:defRPr sz="4800" spc="0">
                <a:solidFill>
                  <a:srgbClr val="333333"/>
                </a:solidFill>
                <a:latin typeface="Courier"/>
                <a:ea typeface="Courier"/>
                <a:cs typeface="Courier"/>
                <a:sym typeface="Courier"/>
              </a:defRPr>
            </a:pPr>
            <a:r>
              <a:rPr sz="3200" dirty="0"/>
              <a:t>  &lt;/</a:t>
            </a:r>
            <a:r>
              <a:rPr sz="3200" b="1" dirty="0">
                <a:solidFill>
                  <a:srgbClr val="008000"/>
                </a:solidFill>
              </a:rPr>
              <a:t>head</a:t>
            </a:r>
            <a:r>
              <a:rPr sz="3200" dirty="0"/>
              <a:t>&gt;</a:t>
            </a:r>
          </a:p>
          <a:p>
            <a:pPr defTabSz="438911">
              <a:lnSpc>
                <a:spcPct val="120000"/>
              </a:lnSpc>
              <a:spcBef>
                <a:spcPts val="0"/>
              </a:spcBef>
              <a:defRPr sz="4800" b="1" spc="0">
                <a:solidFill>
                  <a:srgbClr val="008000"/>
                </a:solidFill>
                <a:latin typeface="Courier"/>
                <a:ea typeface="Courier"/>
                <a:cs typeface="Courier"/>
                <a:sym typeface="Courier"/>
              </a:defRPr>
            </a:pPr>
            <a:r>
              <a:rPr sz="3200" b="0" dirty="0">
                <a:solidFill>
                  <a:srgbClr val="333333"/>
                </a:solidFill>
              </a:rPr>
              <a:t>  &lt;</a:t>
            </a:r>
            <a:r>
              <a:rPr sz="3200" dirty="0"/>
              <a:t>body</a:t>
            </a:r>
            <a:r>
              <a:rPr sz="3200" b="0" dirty="0">
                <a:solidFill>
                  <a:srgbClr val="333333"/>
                </a:solidFill>
              </a:rPr>
              <a:t>&gt;</a:t>
            </a:r>
          </a:p>
          <a:p>
            <a:pPr defTabSz="438911">
              <a:lnSpc>
                <a:spcPct val="120000"/>
              </a:lnSpc>
              <a:spcBef>
                <a:spcPts val="0"/>
              </a:spcBef>
              <a:defRPr sz="4800" spc="0">
                <a:solidFill>
                  <a:srgbClr val="333333"/>
                </a:solidFill>
                <a:latin typeface="Courier"/>
                <a:ea typeface="Courier"/>
                <a:cs typeface="Courier"/>
                <a:sym typeface="Courier"/>
              </a:defRPr>
            </a:pPr>
            <a:r>
              <a:rPr sz="3200" dirty="0"/>
              <a:t>    &lt;</a:t>
            </a:r>
            <a:r>
              <a:rPr sz="3200" b="1" dirty="0">
                <a:solidFill>
                  <a:srgbClr val="008000"/>
                </a:solidFill>
              </a:rPr>
              <a:t>h1</a:t>
            </a:r>
            <a:r>
              <a:rPr sz="3200" dirty="0"/>
              <a:t>&gt;Home page&lt;/</a:t>
            </a:r>
            <a:r>
              <a:rPr sz="3200" b="1" dirty="0">
                <a:solidFill>
                  <a:srgbClr val="008000"/>
                </a:solidFill>
              </a:rPr>
              <a:t>h1</a:t>
            </a:r>
            <a:r>
              <a:rPr sz="3200" dirty="0"/>
              <a:t>&gt;</a:t>
            </a:r>
          </a:p>
          <a:p>
            <a:pPr defTabSz="438911">
              <a:lnSpc>
                <a:spcPct val="120000"/>
              </a:lnSpc>
              <a:spcBef>
                <a:spcPts val="0"/>
              </a:spcBef>
              <a:defRPr sz="4800" spc="0">
                <a:solidFill>
                  <a:srgbClr val="333333"/>
                </a:solidFill>
                <a:latin typeface="Courier"/>
                <a:ea typeface="Courier"/>
                <a:cs typeface="Courier"/>
                <a:sym typeface="Courier"/>
              </a:defRPr>
            </a:pPr>
            <a:r>
              <a:rPr sz="3200" dirty="0"/>
              <a:t>    &lt;</a:t>
            </a:r>
            <a:r>
              <a:rPr sz="3200" b="1" dirty="0">
                <a:solidFill>
                  <a:srgbClr val="008000"/>
                </a:solidFill>
              </a:rPr>
              <a:t>p</a:t>
            </a:r>
            <a:r>
              <a:rPr sz="3200" dirty="0"/>
              <a:t>&gt;My first Flask site&lt;/</a:t>
            </a:r>
            <a:r>
              <a:rPr sz="3200" b="1" dirty="0">
                <a:solidFill>
                  <a:srgbClr val="008000"/>
                </a:solidFill>
              </a:rPr>
              <a:t>p</a:t>
            </a:r>
            <a:r>
              <a:rPr sz="3200" dirty="0"/>
              <a:t>&gt;</a:t>
            </a:r>
          </a:p>
          <a:p>
            <a:pPr defTabSz="438911">
              <a:lnSpc>
                <a:spcPct val="120000"/>
              </a:lnSpc>
              <a:spcBef>
                <a:spcPts val="0"/>
              </a:spcBef>
              <a:defRPr sz="4800" spc="0">
                <a:solidFill>
                  <a:srgbClr val="333333"/>
                </a:solidFill>
                <a:latin typeface="Courier"/>
                <a:ea typeface="Courier"/>
                <a:cs typeface="Courier"/>
                <a:sym typeface="Courier"/>
              </a:defRPr>
            </a:pPr>
            <a:r>
              <a:rPr sz="3200" dirty="0"/>
              <a:t>  &lt;/</a:t>
            </a:r>
            <a:r>
              <a:rPr sz="3200" b="1" dirty="0">
                <a:solidFill>
                  <a:srgbClr val="008000"/>
                </a:solidFill>
              </a:rPr>
              <a:t>body</a:t>
            </a:r>
            <a:r>
              <a:rPr sz="3200" dirty="0"/>
              <a:t>&gt;</a:t>
            </a:r>
          </a:p>
          <a:p>
            <a:pPr defTabSz="438911">
              <a:lnSpc>
                <a:spcPct val="120000"/>
              </a:lnSpc>
              <a:spcBef>
                <a:spcPts val="0"/>
              </a:spcBef>
              <a:defRPr sz="4800" b="1" spc="0">
                <a:solidFill>
                  <a:srgbClr val="008000"/>
                </a:solidFill>
                <a:latin typeface="Courier"/>
                <a:ea typeface="Courier"/>
                <a:cs typeface="Courier"/>
                <a:sym typeface="Courier"/>
              </a:defRPr>
            </a:pPr>
            <a:r>
              <a:rPr sz="3200" b="0" dirty="0">
                <a:solidFill>
                  <a:srgbClr val="333333"/>
                </a:solidFill>
              </a:rPr>
              <a:t>&lt;/</a:t>
            </a:r>
            <a:r>
              <a:rPr sz="3200" dirty="0"/>
              <a:t>html</a:t>
            </a:r>
            <a:r>
              <a:rPr sz="3200" b="0" dirty="0">
                <a:solidFill>
                  <a:srgbClr val="333333"/>
                </a:solidFill>
              </a:rPr>
              <a:t>&gt;</a:t>
            </a:r>
          </a:p>
          <a:p>
            <a:pPr defTabSz="438911">
              <a:lnSpc>
                <a:spcPct val="120000"/>
              </a:lnSpc>
              <a:spcBef>
                <a:spcPts val="0"/>
              </a:spcBef>
              <a:defRPr sz="4800" b="1" spc="0">
                <a:solidFill>
                  <a:srgbClr val="008000"/>
                </a:solidFill>
                <a:latin typeface="Courier"/>
                <a:ea typeface="Courier"/>
                <a:cs typeface="Courier"/>
                <a:sym typeface="Courier"/>
              </a:defRPr>
            </a:pPr>
            <a:endParaRPr sz="3200" b="0" dirty="0">
              <a:solidFill>
                <a:srgbClr val="333333"/>
              </a:solidFill>
            </a:endParaRPr>
          </a:p>
        </p:txBody>
      </p:sp>
      <p:sp>
        <p:nvSpPr>
          <p:cNvPr id="512" name="my-flask-app…"/>
          <p:cNvSpPr txBox="1"/>
          <p:nvPr/>
        </p:nvSpPr>
        <p:spPr>
          <a:xfrm>
            <a:off x="17748256" y="7952919"/>
            <a:ext cx="6262933" cy="5501378"/>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ts val="6100"/>
              </a:lnSpc>
              <a:spcBef>
                <a:spcPts val="0"/>
              </a:spcBef>
              <a:defRPr sz="3800" b="1">
                <a:solidFill>
                  <a:srgbClr val="404040"/>
                </a:solidFill>
                <a:latin typeface="Menlo Regular"/>
                <a:ea typeface="Menlo Regular"/>
                <a:cs typeface="Menlo Regular"/>
                <a:sym typeface="Menlo Regular"/>
              </a:defRPr>
            </a:pPr>
            <a:r>
              <a:rPr dirty="0"/>
              <a:t>my-flask-app</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static/</a:t>
            </a:r>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 </a:t>
            </a:r>
            <a:r>
              <a:rPr dirty="0" err="1"/>
              <a:t>main.css</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b="1" dirty="0"/>
              <a:t>templates/</a:t>
            </a:r>
          </a:p>
          <a:p>
            <a:pPr defTabSz="457200">
              <a:lnSpc>
                <a:spcPts val="6100"/>
              </a:lnSpc>
              <a:spcBef>
                <a:spcPts val="0"/>
              </a:spcBef>
              <a:defRPr sz="3800">
                <a:solidFill>
                  <a:schemeClr val="accent6"/>
                </a:solidFill>
                <a:latin typeface="Menlo Regular"/>
                <a:ea typeface="Menlo Regular"/>
                <a:cs typeface="Menlo Regular"/>
                <a:sym typeface="Menlo Regular"/>
              </a:defRPr>
            </a:pPr>
            <a:r>
              <a:rPr dirty="0"/>
              <a:t>   │   ├── </a:t>
            </a:r>
            <a:r>
              <a:rPr dirty="0" err="1"/>
              <a:t>index.html</a:t>
            </a:r>
            <a:endParaRPr dirty="0"/>
          </a:p>
          <a:p>
            <a:pPr defTabSz="457200">
              <a:lnSpc>
                <a:spcPts val="6100"/>
              </a:lnSpc>
              <a:spcBef>
                <a:spcPts val="0"/>
              </a:spcBef>
              <a:defRPr sz="3800">
                <a:solidFill>
                  <a:srgbClr val="404040"/>
                </a:solidFill>
                <a:latin typeface="Menlo Regular"/>
                <a:ea typeface="Menlo Regular"/>
                <a:cs typeface="Menlo Regular"/>
                <a:sym typeface="Menlo Regular"/>
              </a:defRPr>
            </a:pPr>
            <a:r>
              <a:rPr dirty="0"/>
              <a:t>   ├── </a:t>
            </a:r>
            <a:r>
              <a:rPr dirty="0" err="1"/>
              <a:t>app.py</a:t>
            </a:r>
            <a:endParaRPr lang="en-US" dirty="0"/>
          </a:p>
          <a:p>
            <a:pPr defTabSz="457200">
              <a:lnSpc>
                <a:spcPts val="6100"/>
              </a:lnSpc>
              <a:spcBef>
                <a:spcPts val="0"/>
              </a:spcBef>
              <a:defRPr sz="3800">
                <a:solidFill>
                  <a:srgbClr val="404040"/>
                </a:solidFill>
                <a:latin typeface="Menlo Regular"/>
                <a:ea typeface="Menlo Regular"/>
                <a:cs typeface="Menlo Regular"/>
                <a:sym typeface="Menlo Regular"/>
              </a:defRPr>
            </a:pPr>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If you want more now &lt;"/>
          <p:cNvSpPr txBox="1">
            <a:spLocks noGrp="1"/>
          </p:cNvSpPr>
          <p:nvPr>
            <p:ph type="title"/>
          </p:nvPr>
        </p:nvSpPr>
        <p:spPr>
          <a:prstGeom prst="rect">
            <a:avLst/>
          </a:prstGeom>
        </p:spPr>
        <p:txBody>
          <a:bodyPr/>
          <a:lstStyle/>
          <a:p>
            <a:r>
              <a:t>If you want more now &lt; </a:t>
            </a:r>
          </a:p>
        </p:txBody>
      </p:sp>
      <p:sp>
        <p:nvSpPr>
          <p:cNvPr id="515" name="Each of these is approximately 2 hours of videos, so expect probably 3-4 hours for each to complete…"/>
          <p:cNvSpPr txBox="1">
            <a:spLocks noGrp="1"/>
          </p:cNvSpPr>
          <p:nvPr>
            <p:ph type="body" idx="1"/>
          </p:nvPr>
        </p:nvSpPr>
        <p:spPr>
          <a:xfrm>
            <a:off x="1206500" y="3706974"/>
            <a:ext cx="21971000" cy="8256012"/>
          </a:xfrm>
          <a:prstGeom prst="rect">
            <a:avLst/>
          </a:prstGeom>
        </p:spPr>
        <p:txBody>
          <a:bodyPr>
            <a:normAutofit fontScale="92500" lnSpcReduction="10000"/>
          </a:bodyPr>
          <a:lstStyle/>
          <a:p>
            <a:endParaRPr dirty="0"/>
          </a:p>
          <a:p>
            <a:r>
              <a:rPr lang="en-US" b="1" dirty="0"/>
              <a:t>Flask Mega Tutorial:</a:t>
            </a:r>
          </a:p>
          <a:p>
            <a:r>
              <a:rPr lang="en-US" dirty="0">
                <a:hlinkClick r:id="rId2"/>
              </a:rPr>
              <a:t>https://blog.miguelgrinberg.com/post/the-flask-mega-tutorial-part-i-hello-world</a:t>
            </a:r>
            <a:r>
              <a:rPr lang="en-US" dirty="0"/>
              <a:t> </a:t>
            </a:r>
          </a:p>
          <a:p>
            <a:endParaRPr lang="en-US" b="1" dirty="0"/>
          </a:p>
          <a:p>
            <a:r>
              <a:rPr b="1" dirty="0"/>
              <a:t>Coursera</a:t>
            </a:r>
            <a:r>
              <a:rPr dirty="0"/>
              <a:t>: </a:t>
            </a:r>
            <a:br>
              <a:rPr dirty="0"/>
            </a:br>
            <a:r>
              <a:rPr u="sng" dirty="0">
                <a:hlinkClick r:id="rId3"/>
              </a:rPr>
              <a:t>https://www.coursera.org/projects/python-flask</a:t>
            </a:r>
            <a:r>
              <a:rPr dirty="0"/>
              <a:t> </a:t>
            </a:r>
            <a:br>
              <a:rPr dirty="0"/>
            </a:br>
            <a:br>
              <a:rPr dirty="0"/>
            </a:br>
            <a:r>
              <a:rPr b="1" dirty="0"/>
              <a:t>Udemy</a:t>
            </a:r>
            <a:r>
              <a:rPr dirty="0"/>
              <a:t>: </a:t>
            </a:r>
          </a:p>
          <a:p>
            <a:r>
              <a:rPr u="sng" dirty="0">
                <a:hlinkClick r:id="rId4"/>
              </a:rPr>
              <a:t>https://www.udemy.com/course/python-flask-for-beginners/</a:t>
            </a:r>
            <a:r>
              <a:rPr dirty="0"/>
              <a:t>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How do computers talk to one another?…"/>
          <p:cNvSpPr txBox="1">
            <a:spLocks noGrp="1"/>
          </p:cNvSpPr>
          <p:nvPr>
            <p:ph type="body" sz="half" idx="1"/>
          </p:nvPr>
        </p:nvSpPr>
        <p:spPr>
          <a:xfrm>
            <a:off x="990793" y="4920843"/>
            <a:ext cx="21971001" cy="3874314"/>
          </a:xfrm>
          <a:prstGeom prst="rect">
            <a:avLst/>
          </a:prstGeom>
        </p:spPr>
        <p:txBody>
          <a:bodyPr/>
          <a:lstStyle/>
          <a:p>
            <a:pPr defTabSz="1950671">
              <a:defRPr sz="9280" spc="-185"/>
            </a:pPr>
            <a:r>
              <a:t>How do computers talk to one another?</a:t>
            </a:r>
          </a:p>
          <a:p>
            <a:pPr defTabSz="1950671">
              <a:defRPr sz="9280" spc="-185"/>
            </a:pPr>
            <a:endParaRPr/>
          </a:p>
          <a:p>
            <a:pPr defTabSz="1950671">
              <a:defRPr sz="9280" spc="-185"/>
            </a:pPr>
            <a:r>
              <a:t>Networking basics…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stretch>
            <a:fillRect/>
          </a:stretch>
        </p:blipFill>
        <p:spPr>
          <a:xfrm>
            <a:off x="-442638" y="-16627"/>
            <a:ext cx="13004801" cy="12877801"/>
          </a:xfrm>
          <a:prstGeom prst="rect">
            <a:avLst/>
          </a:prstGeom>
          <a:ln w="12700">
            <a:miter lim="400000"/>
          </a:ln>
        </p:spPr>
      </p:pic>
      <p:pic>
        <p:nvPicPr>
          <p:cNvPr id="179" name="Image" descr="Image"/>
          <p:cNvPicPr>
            <a:picLocks noChangeAspect="1"/>
          </p:cNvPicPr>
          <p:nvPr/>
        </p:nvPicPr>
        <p:blipFill>
          <a:blip r:embed="rId3"/>
          <a:stretch>
            <a:fillRect/>
          </a:stretch>
        </p:blipFill>
        <p:spPr>
          <a:xfrm>
            <a:off x="12797579" y="2713269"/>
            <a:ext cx="11263667" cy="890366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2"/>
          <a:srcRect t="3741" b="10929"/>
          <a:stretch>
            <a:fillRect/>
          </a:stretch>
        </p:blipFill>
        <p:spPr>
          <a:xfrm>
            <a:off x="8610192" y="663330"/>
            <a:ext cx="4997292" cy="4605234"/>
          </a:xfrm>
          <a:prstGeom prst="rect">
            <a:avLst/>
          </a:prstGeom>
          <a:ln w="12700">
            <a:miter lim="400000"/>
          </a:ln>
        </p:spPr>
      </p:pic>
      <p:sp>
        <p:nvSpPr>
          <p:cNvPr id="182" name="Hospital EMR"/>
          <p:cNvSpPr txBox="1"/>
          <p:nvPr/>
        </p:nvSpPr>
        <p:spPr>
          <a:xfrm>
            <a:off x="9768152" y="2673443"/>
            <a:ext cx="2681530" cy="585113"/>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Hospital EMR</a:t>
            </a:r>
          </a:p>
        </p:txBody>
      </p:sp>
      <p:sp>
        <p:nvSpPr>
          <p:cNvPr id="183" name="Nurse workstation"/>
          <p:cNvSpPr txBox="1"/>
          <p:nvPr/>
        </p:nvSpPr>
        <p:spPr>
          <a:xfrm>
            <a:off x="13035062" y="874074"/>
            <a:ext cx="3532125" cy="585112"/>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Nurse workstation</a:t>
            </a:r>
          </a:p>
        </p:txBody>
      </p:sp>
      <p:pic>
        <p:nvPicPr>
          <p:cNvPr id="184" name="Image" descr="Image"/>
          <p:cNvPicPr>
            <a:picLocks noChangeAspect="1"/>
          </p:cNvPicPr>
          <p:nvPr/>
        </p:nvPicPr>
        <p:blipFill>
          <a:blip r:embed="rId2"/>
          <a:srcRect t="3741" b="10929"/>
          <a:stretch>
            <a:fillRect/>
          </a:stretch>
        </p:blipFill>
        <p:spPr>
          <a:xfrm>
            <a:off x="7041889" y="6973515"/>
            <a:ext cx="2818727" cy="2597587"/>
          </a:xfrm>
          <a:prstGeom prst="rect">
            <a:avLst/>
          </a:prstGeom>
          <a:ln w="12700">
            <a:miter lim="400000"/>
          </a:ln>
        </p:spPr>
      </p:pic>
      <p:sp>
        <p:nvSpPr>
          <p:cNvPr id="185" name="ISP"/>
          <p:cNvSpPr txBox="1"/>
          <p:nvPr/>
        </p:nvSpPr>
        <p:spPr>
          <a:xfrm>
            <a:off x="8070344" y="7979733"/>
            <a:ext cx="761697" cy="585112"/>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ISP</a:t>
            </a:r>
          </a:p>
        </p:txBody>
      </p:sp>
      <p:pic>
        <p:nvPicPr>
          <p:cNvPr id="186" name="Image" descr="Image"/>
          <p:cNvPicPr>
            <a:picLocks noChangeAspect="1"/>
          </p:cNvPicPr>
          <p:nvPr/>
        </p:nvPicPr>
        <p:blipFill>
          <a:blip r:embed="rId2"/>
          <a:srcRect t="3741" b="10929"/>
          <a:stretch>
            <a:fillRect/>
          </a:stretch>
        </p:blipFill>
        <p:spPr>
          <a:xfrm>
            <a:off x="12810400" y="6343727"/>
            <a:ext cx="2818728" cy="2597587"/>
          </a:xfrm>
          <a:prstGeom prst="rect">
            <a:avLst/>
          </a:prstGeom>
          <a:ln w="12700">
            <a:miter lim="400000"/>
          </a:ln>
        </p:spPr>
      </p:pic>
      <p:sp>
        <p:nvSpPr>
          <p:cNvPr id="187" name="ISP"/>
          <p:cNvSpPr txBox="1"/>
          <p:nvPr/>
        </p:nvSpPr>
        <p:spPr>
          <a:xfrm>
            <a:off x="13838856" y="7349946"/>
            <a:ext cx="761696" cy="585112"/>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ISP</a:t>
            </a:r>
          </a:p>
        </p:txBody>
      </p:sp>
      <p:pic>
        <p:nvPicPr>
          <p:cNvPr id="188" name="Image" descr="Image"/>
          <p:cNvPicPr>
            <a:picLocks noChangeAspect="1"/>
          </p:cNvPicPr>
          <p:nvPr/>
        </p:nvPicPr>
        <p:blipFill>
          <a:blip r:embed="rId2"/>
          <a:srcRect t="3741" b="10929"/>
          <a:stretch>
            <a:fillRect/>
          </a:stretch>
        </p:blipFill>
        <p:spPr>
          <a:xfrm>
            <a:off x="10644103" y="9832869"/>
            <a:ext cx="2818728" cy="2597587"/>
          </a:xfrm>
          <a:prstGeom prst="rect">
            <a:avLst/>
          </a:prstGeom>
          <a:ln w="12700">
            <a:miter lim="400000"/>
          </a:ln>
        </p:spPr>
      </p:pic>
      <p:sp>
        <p:nvSpPr>
          <p:cNvPr id="189" name="ISP"/>
          <p:cNvSpPr txBox="1"/>
          <p:nvPr/>
        </p:nvSpPr>
        <p:spPr>
          <a:xfrm>
            <a:off x="11672559" y="10839088"/>
            <a:ext cx="761696" cy="585112"/>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ISP</a:t>
            </a:r>
          </a:p>
        </p:txBody>
      </p:sp>
      <p:sp>
        <p:nvSpPr>
          <p:cNvPr id="190" name="Line"/>
          <p:cNvSpPr/>
          <p:nvPr/>
        </p:nvSpPr>
        <p:spPr>
          <a:xfrm flipV="1">
            <a:off x="8900601" y="7717600"/>
            <a:ext cx="4994359" cy="559902"/>
          </a:xfrm>
          <a:prstGeom prst="line">
            <a:avLst/>
          </a:prstGeom>
          <a:ln w="25400">
            <a:solidFill>
              <a:srgbClr val="000000"/>
            </a:solidFill>
            <a:miter lim="400000"/>
          </a:ln>
        </p:spPr>
        <p:txBody>
          <a:bodyPr lIns="50800" tIns="50800" rIns="50800" bIns="50800" anchor="ctr"/>
          <a:lstStyle/>
          <a:p>
            <a:endParaRPr/>
          </a:p>
        </p:txBody>
      </p:sp>
      <p:sp>
        <p:nvSpPr>
          <p:cNvPr id="191" name="Line"/>
          <p:cNvSpPr/>
          <p:nvPr/>
        </p:nvSpPr>
        <p:spPr>
          <a:xfrm>
            <a:off x="8816099" y="8404704"/>
            <a:ext cx="3012979" cy="2578592"/>
          </a:xfrm>
          <a:prstGeom prst="line">
            <a:avLst/>
          </a:prstGeom>
          <a:ln w="25400">
            <a:solidFill>
              <a:srgbClr val="000000"/>
            </a:solidFill>
            <a:miter lim="400000"/>
          </a:ln>
        </p:spPr>
        <p:txBody>
          <a:bodyPr lIns="50800" tIns="50800" rIns="50800" bIns="50800" anchor="ctr"/>
          <a:lstStyle/>
          <a:p>
            <a:endParaRPr/>
          </a:p>
        </p:txBody>
      </p:sp>
      <p:sp>
        <p:nvSpPr>
          <p:cNvPr id="192" name="Line"/>
          <p:cNvSpPr/>
          <p:nvPr/>
        </p:nvSpPr>
        <p:spPr>
          <a:xfrm flipV="1">
            <a:off x="12451842" y="7935602"/>
            <a:ext cx="1501374" cy="3141663"/>
          </a:xfrm>
          <a:prstGeom prst="line">
            <a:avLst/>
          </a:prstGeom>
          <a:ln w="25400">
            <a:solidFill>
              <a:srgbClr val="000000"/>
            </a:solidFill>
            <a:miter lim="400000"/>
          </a:ln>
        </p:spPr>
        <p:txBody>
          <a:bodyPr lIns="50800" tIns="50800" rIns="50800" bIns="50800" anchor="ctr"/>
          <a:lstStyle/>
          <a:p>
            <a:endParaRPr/>
          </a:p>
        </p:txBody>
      </p:sp>
      <p:sp>
        <p:nvSpPr>
          <p:cNvPr id="193" name="Comcast"/>
          <p:cNvSpPr txBox="1"/>
          <p:nvPr/>
        </p:nvSpPr>
        <p:spPr>
          <a:xfrm>
            <a:off x="11153179" y="12467557"/>
            <a:ext cx="1800455" cy="585113"/>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Comcast</a:t>
            </a:r>
          </a:p>
        </p:txBody>
      </p:sp>
      <p:sp>
        <p:nvSpPr>
          <p:cNvPr id="194" name="COX"/>
          <p:cNvSpPr txBox="1"/>
          <p:nvPr/>
        </p:nvSpPr>
        <p:spPr>
          <a:xfrm>
            <a:off x="15711806" y="7349945"/>
            <a:ext cx="979933" cy="585112"/>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COX</a:t>
            </a:r>
          </a:p>
        </p:txBody>
      </p:sp>
      <p:sp>
        <p:nvSpPr>
          <p:cNvPr id="195" name="AT&amp;T"/>
          <p:cNvSpPr txBox="1"/>
          <p:nvPr/>
        </p:nvSpPr>
        <p:spPr>
          <a:xfrm>
            <a:off x="7904533" y="9692413"/>
            <a:ext cx="1093319" cy="585113"/>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AT&amp;T</a:t>
            </a:r>
          </a:p>
        </p:txBody>
      </p:sp>
      <p:sp>
        <p:nvSpPr>
          <p:cNvPr id="196" name="Rectangle"/>
          <p:cNvSpPr/>
          <p:nvPr/>
        </p:nvSpPr>
        <p:spPr>
          <a:xfrm>
            <a:off x="6387704" y="5780469"/>
            <a:ext cx="10359160" cy="137775"/>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stretch>
            <a:fillRect/>
          </a:stretch>
        </p:blipFill>
        <p:spPr>
          <a:xfrm>
            <a:off x="1320965" y="1302613"/>
            <a:ext cx="20187181" cy="11110774"/>
          </a:xfrm>
          <a:prstGeom prst="rect">
            <a:avLst/>
          </a:prstGeom>
          <a:ln w="12700">
            <a:miter lim="400000"/>
          </a:ln>
        </p:spPr>
      </p:pic>
      <p:sp>
        <p:nvSpPr>
          <p:cNvPr id="233" name="Arrow"/>
          <p:cNvSpPr/>
          <p:nvPr/>
        </p:nvSpPr>
        <p:spPr>
          <a:xfrm rot="5401987">
            <a:off x="-4108371" y="6007734"/>
            <a:ext cx="9564933" cy="1281056"/>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34" name="Arrow"/>
          <p:cNvSpPr/>
          <p:nvPr/>
        </p:nvSpPr>
        <p:spPr>
          <a:xfrm rot="16199954">
            <a:off x="17733101" y="5839902"/>
            <a:ext cx="9564932" cy="1281055"/>
          </a:xfrm>
          <a:prstGeom prst="rightArrow">
            <a:avLst>
              <a:gd name="adj1" fmla="val 32000"/>
              <a:gd name="adj2" fmla="val 64000"/>
            </a:avLst>
          </a:pr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TotalTime>
  <Words>1737</Words>
  <Application>Microsoft Macintosh PowerPoint</Application>
  <PresentationFormat>Custom</PresentationFormat>
  <Paragraphs>256</Paragraphs>
  <Slides>55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Courier</vt:lpstr>
      <vt:lpstr>Courier New</vt:lpstr>
      <vt:lpstr>Helvetica</vt:lpstr>
      <vt:lpstr>Helvetica Neue</vt:lpstr>
      <vt:lpstr>Helvetica Neue Medium</vt:lpstr>
      <vt:lpstr>Menlo Regular</vt:lpstr>
      <vt:lpstr>Times Roman</vt:lpstr>
      <vt:lpstr>Verdana</vt:lpstr>
      <vt:lpstr>21_BasicWhite</vt:lpstr>
      <vt:lpstr>Programming </vt:lpstr>
      <vt:lpstr>Software stack (web): Frontend </vt:lpstr>
      <vt:lpstr>PowerPoint Presentation</vt:lpstr>
      <vt:lpstr>PowerPoint Presentation</vt:lpstr>
      <vt:lpstr>Frontend Simplified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Transmission control protocol (TCP) and Use Datagram Protocol (UDP)  </vt:lpstr>
      <vt:lpstr>PowerPoint Presentation</vt:lpstr>
      <vt:lpstr>PowerPoint Presentation</vt:lpstr>
      <vt:lpstr>PowerPoint Presentation</vt:lpstr>
      <vt:lpstr>PowerPoint Presentation</vt:lpstr>
      <vt:lpstr>IP packet</vt:lpstr>
      <vt:lpstr>Simplifying the communication</vt:lpstr>
      <vt:lpstr>Development Frontend Basics</vt:lpstr>
      <vt:lpstr>Application (frontend) layer</vt:lpstr>
      <vt:lpstr>PowerPoint Presentation</vt:lpstr>
      <vt:lpstr>HTTP: Hypertext Transfer Protocol</vt:lpstr>
      <vt:lpstr>PowerPoint Presentation</vt:lpstr>
      <vt:lpstr>Primary Components of HTTP: </vt:lpstr>
      <vt:lpstr>HTTP versions</vt:lpstr>
      <vt:lpstr>HTTP/HTTPS and URL</vt:lpstr>
      <vt:lpstr>PowerPoint Presentation</vt:lpstr>
      <vt:lpstr>Request headers</vt:lpstr>
      <vt:lpstr>Body</vt:lpstr>
      <vt:lpstr>Response</vt:lpstr>
      <vt:lpstr>Response</vt:lpstr>
      <vt:lpstr>Example in python…get </vt:lpstr>
      <vt:lpstr>Example in python…post </vt:lpstr>
      <vt:lpstr>Pretty preview </vt:lpstr>
      <vt:lpstr>PowerPoint Presentation</vt:lpstr>
      <vt:lpstr>PowerPoint Presentation</vt:lpstr>
      <vt:lpstr>PowerPoint Presentation</vt:lpstr>
      <vt:lpstr>PowerPoint Presentation</vt:lpstr>
      <vt:lpstr>PowerPoint Presentation</vt:lpstr>
      <vt:lpstr>Basic HTML </vt:lpstr>
      <vt:lpstr>W3Schools {intro, basic, styles, layout} </vt:lpstr>
      <vt:lpstr>Styling HTML </vt:lpstr>
      <vt:lpstr>W3Schools {intro, syntax, selectors, how to} </vt:lpstr>
      <vt:lpstr>PowerPoint Presentation</vt:lpstr>
      <vt:lpstr>PowerPoint Presentation</vt:lpstr>
      <vt:lpstr>Flask and Python </vt:lpstr>
      <vt:lpstr>What is flask? (pip install flask) </vt:lpstr>
      <vt:lpstr>PowerPoint Presentation</vt:lpstr>
      <vt:lpstr>Creating the HTML page</vt:lpstr>
      <vt:lpstr>Python Code</vt:lpstr>
      <vt:lpstr>HTML in Python/Flask: JINA </vt:lpstr>
      <vt:lpstr>Adding CSS</vt:lpstr>
      <vt:lpstr>Update HTML page to bring in CSS</vt:lpstr>
      <vt:lpstr>If you want more now &lt;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p1</dc:title>
  <cp:lastModifiedBy>hants williams</cp:lastModifiedBy>
  <cp:revision>5</cp:revision>
  <dcterms:modified xsi:type="dcterms:W3CDTF">2024-03-26T12:52:07Z</dcterms:modified>
</cp:coreProperties>
</file>